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07" r:id="rId2"/>
    <p:sldId id="457" r:id="rId3"/>
    <p:sldId id="443" r:id="rId4"/>
    <p:sldId id="445" r:id="rId5"/>
    <p:sldId id="449" r:id="rId6"/>
    <p:sldId id="450" r:id="rId7"/>
    <p:sldId id="451" r:id="rId8"/>
    <p:sldId id="446" r:id="rId9"/>
    <p:sldId id="447" r:id="rId10"/>
    <p:sldId id="448" r:id="rId11"/>
    <p:sldId id="453" r:id="rId12"/>
    <p:sldId id="521" r:id="rId13"/>
    <p:sldId id="520" r:id="rId14"/>
    <p:sldId id="454" r:id="rId15"/>
    <p:sldId id="452" r:id="rId16"/>
    <p:sldId id="455" r:id="rId17"/>
    <p:sldId id="456" r:id="rId18"/>
    <p:sldId id="444" r:id="rId19"/>
    <p:sldId id="459" r:id="rId20"/>
    <p:sldId id="460" r:id="rId21"/>
    <p:sldId id="462" r:id="rId22"/>
    <p:sldId id="508" r:id="rId23"/>
    <p:sldId id="511" r:id="rId24"/>
    <p:sldId id="509" r:id="rId25"/>
    <p:sldId id="510" r:id="rId26"/>
    <p:sldId id="512" r:id="rId27"/>
    <p:sldId id="513" r:id="rId28"/>
    <p:sldId id="515" r:id="rId29"/>
    <p:sldId id="516" r:id="rId30"/>
    <p:sldId id="467" r:id="rId31"/>
    <p:sldId id="517" r:id="rId32"/>
    <p:sldId id="518" r:id="rId33"/>
    <p:sldId id="471" r:id="rId34"/>
    <p:sldId id="473" r:id="rId35"/>
    <p:sldId id="474" r:id="rId36"/>
    <p:sldId id="475" r:id="rId37"/>
    <p:sldId id="458" r:id="rId38"/>
    <p:sldId id="484" r:id="rId39"/>
    <p:sldId id="486" r:id="rId40"/>
    <p:sldId id="485" r:id="rId41"/>
    <p:sldId id="495" r:id="rId42"/>
    <p:sldId id="481" r:id="rId43"/>
    <p:sldId id="487" r:id="rId44"/>
    <p:sldId id="488" r:id="rId45"/>
    <p:sldId id="531" r:id="rId46"/>
    <p:sldId id="489" r:id="rId47"/>
    <p:sldId id="476" r:id="rId48"/>
    <p:sldId id="491" r:id="rId49"/>
    <p:sldId id="492" r:id="rId50"/>
    <p:sldId id="493" r:id="rId51"/>
    <p:sldId id="494" r:id="rId52"/>
    <p:sldId id="496" r:id="rId53"/>
    <p:sldId id="499" r:id="rId54"/>
    <p:sldId id="502" r:id="rId55"/>
    <p:sldId id="501" r:id="rId56"/>
    <p:sldId id="506" r:id="rId57"/>
    <p:sldId id="503" r:id="rId58"/>
    <p:sldId id="504" r:id="rId59"/>
    <p:sldId id="505" r:id="rId60"/>
    <p:sldId id="519" r:id="rId61"/>
    <p:sldId id="523" r:id="rId62"/>
    <p:sldId id="528" r:id="rId63"/>
    <p:sldId id="530" r:id="rId64"/>
    <p:sldId id="529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A94"/>
    <a:srgbClr val="FFB928"/>
    <a:srgbClr val="FFE655"/>
    <a:srgbClr val="A59C22"/>
    <a:srgbClr val="00F406"/>
    <a:srgbClr val="FF9068"/>
    <a:srgbClr val="FF8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27"/>
    <p:restoredTop sz="81583" autoAdjust="0"/>
  </p:normalViewPr>
  <p:slideViewPr>
    <p:cSldViewPr snapToGrid="0" snapToObjects="1">
      <p:cViewPr varScale="1">
        <p:scale>
          <a:sx n="86" d="100"/>
          <a:sy n="86" d="100"/>
        </p:scale>
        <p:origin x="16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44B0E-97DB-1042-9CEB-6865DD4B7E4A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74089-06F4-7446-BD90-CEBAF3F04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805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244A5-04A2-564A-8737-8CDF418CA018}" type="datetimeFigureOut">
              <a:rPr lang="en-US" smtClean="0"/>
              <a:pPr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8FB7-AF66-1444-92BC-783D9766DF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83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sz="1600" dirty="0"/>
              <a:t>Given a particular functional form, model parameters are estimated</a:t>
            </a:r>
          </a:p>
          <a:p>
            <a:pPr marL="0" indent="0">
              <a:buFont typeface="Arial"/>
              <a:buNone/>
            </a:pPr>
            <a:endParaRPr lang="en-GB" sz="1600" dirty="0"/>
          </a:p>
          <a:p>
            <a:pPr marL="285750" indent="-285750">
              <a:buFont typeface="Arial"/>
              <a:buChar char="•"/>
            </a:pPr>
            <a:r>
              <a:rPr lang="en-GB" sz="1600" dirty="0"/>
              <a:t>Hypothesis testing can</a:t>
            </a:r>
            <a:r>
              <a:rPr lang="en-GB" sz="1600" baseline="0" dirty="0"/>
              <a:t> be performed as a consequence</a:t>
            </a:r>
            <a:endParaRPr lang="en-GB" sz="16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39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49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55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56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59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61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62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63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64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C3FF0-0D6B-124F-BBB2-24ED1BCF6529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1822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lnSpc>
                <a:spcPct val="150000"/>
              </a:lnSpc>
              <a:buFont typeface="Arial"/>
              <a:buNone/>
            </a:pPr>
            <a:endParaRPr lang="en-GB" sz="1600" dirty="0">
              <a:latin typeface="Lucida Grande"/>
              <a:cs typeface="Lucida Gran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641FA-B750-0B4E-B22E-AA49A77AC72E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1238-41D9-C948-B327-B642EF8D80B4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CD6A-C2B9-A942-BCA5-83707EAAF617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7022-EFB5-DC4D-8DF5-9F32F31664AC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231AE-4682-9640-BC0E-A0F0173C11AB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9F22-265C-FF48-A911-7C5BDCD8EB69}" type="datetime1">
              <a:rPr lang="en-GB" smtClean="0"/>
              <a:t>07/02/2023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3823-5D97-7546-B55A-456879EB4A68}" type="datetime1">
              <a:rPr lang="en-GB" smtClean="0"/>
              <a:t>07/02/2023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723F-EF3A-5F44-9009-CE215B2A0D21}" type="datetime1">
              <a:rPr lang="en-GB" smtClean="0"/>
              <a:t>07/02/2023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2B54-C0CD-254A-A948-20CBDF857712}" type="datetime1">
              <a:rPr lang="en-GB" smtClean="0"/>
              <a:t>07/02/2023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AB8A-4AE0-1A4A-9F1E-E5BF5687B8CB}" type="datetime1">
              <a:rPr lang="en-GB" smtClean="0"/>
              <a:t>07/02/2023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48AA-EF4E-E44A-A482-F2C9C20A5B8D}" type="datetime1">
              <a:rPr lang="en-GB" smtClean="0"/>
              <a:t>07/02/2023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1732F-4F0E-FB45-B77D-F0CB1338AD2F}" type="datetime1">
              <a:rPr lang="en-GB" smtClean="0"/>
              <a:t>07/02/2023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1477B-4174-3A48-8EC8-71149578AB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emf"/><Relationship Id="rId3" Type="http://schemas.openxmlformats.org/officeDocument/2006/relationships/package" Target="../embeddings/Microsoft_Word_Document12.docx"/><Relationship Id="rId7" Type="http://schemas.openxmlformats.org/officeDocument/2006/relationships/package" Target="../embeddings/Microsoft_Word_Document14.docx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Document16.docx"/><Relationship Id="rId5" Type="http://schemas.openxmlformats.org/officeDocument/2006/relationships/package" Target="../embeddings/Microsoft_Word_Document13.docx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package" Target="../embeddings/Microsoft_Word_Document15.docx"/><Relationship Id="rId14" Type="http://schemas.openxmlformats.org/officeDocument/2006/relationships/package" Target="../embeddings/Microsoft_Word_Document17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package" Target="../embeddings/Microsoft_Word_Document18.docx"/><Relationship Id="rId7" Type="http://schemas.openxmlformats.org/officeDocument/2006/relationships/package" Target="../embeddings/Microsoft_Word_Document20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package" Target="../embeddings/Microsoft_Word_Document19.docx"/><Relationship Id="rId10" Type="http://schemas.openxmlformats.org/officeDocument/2006/relationships/package" Target="../embeddings/Microsoft_Word_Document21.docx"/><Relationship Id="rId4" Type="http://schemas.openxmlformats.org/officeDocument/2006/relationships/image" Target="../media/image17.png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package" Target="../embeddings/Microsoft_Word_Document27.docx"/><Relationship Id="rId3" Type="http://schemas.openxmlformats.org/officeDocument/2006/relationships/package" Target="../embeddings/Microsoft_Word_Document22.docx"/><Relationship Id="rId7" Type="http://schemas.openxmlformats.org/officeDocument/2006/relationships/package" Target="../embeddings/Microsoft_Word_Document24.docx"/><Relationship Id="rId12" Type="http://schemas.openxmlformats.org/officeDocument/2006/relationships/package" Target="../embeddings/Microsoft_Word_Document26.doc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8.emf"/><Relationship Id="rId5" Type="http://schemas.openxmlformats.org/officeDocument/2006/relationships/package" Target="../embeddings/Microsoft_Word_Document23.docx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package" Target="../embeddings/Microsoft_Word_Document25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package" Target="../embeddings/Microsoft_Word_Document33.docx"/><Relationship Id="rId18" Type="http://schemas.openxmlformats.org/officeDocument/2006/relationships/package" Target="../embeddings/Microsoft_Word_Document35.docx"/><Relationship Id="rId3" Type="http://schemas.openxmlformats.org/officeDocument/2006/relationships/package" Target="../embeddings/Microsoft_Word_Document28.docx"/><Relationship Id="rId7" Type="http://schemas.openxmlformats.org/officeDocument/2006/relationships/package" Target="../embeddings/Microsoft_Word_Document30.docx"/><Relationship Id="rId12" Type="http://schemas.openxmlformats.org/officeDocument/2006/relationships/image" Target="../media/image17.png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package" Target="../embeddings/Microsoft_Word_Document32.docx"/><Relationship Id="rId5" Type="http://schemas.openxmlformats.org/officeDocument/2006/relationships/package" Target="../embeddings/Microsoft_Word_Document29.docx"/><Relationship Id="rId15" Type="http://schemas.openxmlformats.org/officeDocument/2006/relationships/package" Target="../embeddings/Microsoft_Word_Document34.docx"/><Relationship Id="rId10" Type="http://schemas.openxmlformats.org/officeDocument/2006/relationships/image" Target="../media/image19.png"/><Relationship Id="rId19" Type="http://schemas.openxmlformats.org/officeDocument/2006/relationships/package" Target="../embeddings/Microsoft_Word_Document36.docx"/><Relationship Id="rId4" Type="http://schemas.openxmlformats.org/officeDocument/2006/relationships/image" Target="../media/image20.png"/><Relationship Id="rId9" Type="http://schemas.openxmlformats.org/officeDocument/2006/relationships/package" Target="../embeddings/Microsoft_Word_Document31.docx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package" Target="../embeddings/Microsoft_Word_Document38.docx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package" Target="../embeddings/Microsoft_Word_Document41.docx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package" Target="../embeddings/Microsoft_Word_Document42.docx"/><Relationship Id="rId7" Type="http://schemas.openxmlformats.org/officeDocument/2006/relationships/package" Target="../embeddings/Microsoft_Word_Document44.docx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package" Target="../embeddings/Microsoft_Word_Document43.docx"/><Relationship Id="rId4" Type="http://schemas.openxmlformats.org/officeDocument/2006/relationships/image" Target="../media/image35.png"/><Relationship Id="rId9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package" Target="../embeddings/Microsoft_Word_Document45.docx"/><Relationship Id="rId7" Type="http://schemas.openxmlformats.org/officeDocument/2006/relationships/package" Target="../embeddings/Microsoft_Word_Document47.docx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package" Target="../embeddings/Microsoft_Word_Document46.docx"/><Relationship Id="rId10" Type="http://schemas.openxmlformats.org/officeDocument/2006/relationships/package" Target="../embeddings/Microsoft_Word_Document48.docx"/><Relationship Id="rId4" Type="http://schemas.openxmlformats.org/officeDocument/2006/relationships/image" Target="../media/image36.png"/><Relationship Id="rId9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32.emf"/><Relationship Id="rId18" Type="http://schemas.openxmlformats.org/officeDocument/2006/relationships/package" Target="../embeddings/Microsoft_Word_Document56.docx"/><Relationship Id="rId3" Type="http://schemas.openxmlformats.org/officeDocument/2006/relationships/package" Target="../embeddings/Microsoft_Word_Document49.docx"/><Relationship Id="rId7" Type="http://schemas.openxmlformats.org/officeDocument/2006/relationships/package" Target="../embeddings/Microsoft_Word_Document51.docx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6" Type="http://schemas.openxmlformats.org/officeDocument/2006/relationships/package" Target="../embeddings/Microsoft_Word_Document55.docx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package" Target="../embeddings/Microsoft_Word_Document53.docx"/><Relationship Id="rId5" Type="http://schemas.openxmlformats.org/officeDocument/2006/relationships/package" Target="../embeddings/Microsoft_Word_Document50.docx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19" Type="http://schemas.openxmlformats.org/officeDocument/2006/relationships/package" Target="../embeddings/Microsoft_Word_Document57.docx"/><Relationship Id="rId4" Type="http://schemas.openxmlformats.org/officeDocument/2006/relationships/image" Target="../media/image39.png"/><Relationship Id="rId9" Type="http://schemas.openxmlformats.org/officeDocument/2006/relationships/package" Target="../embeddings/Microsoft_Word_Document52.docx"/><Relationship Id="rId14" Type="http://schemas.openxmlformats.org/officeDocument/2006/relationships/package" Target="../embeddings/Microsoft_Word_Document54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32.emf"/><Relationship Id="rId3" Type="http://schemas.openxmlformats.org/officeDocument/2006/relationships/package" Target="../embeddings/Microsoft_Word_Document58.docx"/><Relationship Id="rId7" Type="http://schemas.openxmlformats.org/officeDocument/2006/relationships/package" Target="../embeddings/Microsoft_Word_Document60.docx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package" Target="../embeddings/Microsoft_Word_Document62.docx"/><Relationship Id="rId5" Type="http://schemas.openxmlformats.org/officeDocument/2006/relationships/package" Target="../embeddings/Microsoft_Word_Document59.docx"/><Relationship Id="rId1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package" Target="../embeddings/Microsoft_Word_Document61.docx"/><Relationship Id="rId14" Type="http://schemas.openxmlformats.org/officeDocument/2006/relationships/package" Target="../embeddings/Microsoft_Word_Document63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66.docx"/><Relationship Id="rId13" Type="http://schemas.openxmlformats.org/officeDocument/2006/relationships/image" Target="../media/image38.png"/><Relationship Id="rId18" Type="http://schemas.openxmlformats.org/officeDocument/2006/relationships/package" Target="../embeddings/Microsoft_Word_Document71.docx"/><Relationship Id="rId3" Type="http://schemas.openxmlformats.org/officeDocument/2006/relationships/package" Target="../embeddings/Microsoft_Word_Document64.docx"/><Relationship Id="rId7" Type="http://schemas.openxmlformats.org/officeDocument/2006/relationships/image" Target="../media/image32.emf"/><Relationship Id="rId12" Type="http://schemas.openxmlformats.org/officeDocument/2006/relationships/package" Target="../embeddings/Microsoft_Word_Document68.docx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6" Type="http://schemas.openxmlformats.org/officeDocument/2006/relationships/package" Target="../embeddings/Microsoft_Word_Document70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package" Target="../embeddings/Microsoft_Word_Document65.docx"/><Relationship Id="rId15" Type="http://schemas.openxmlformats.org/officeDocument/2006/relationships/image" Target="../media/image45.emf"/><Relationship Id="rId10" Type="http://schemas.openxmlformats.org/officeDocument/2006/relationships/package" Target="../embeddings/Microsoft_Word_Document67.docx"/><Relationship Id="rId4" Type="http://schemas.openxmlformats.org/officeDocument/2006/relationships/image" Target="../media/image35.png"/><Relationship Id="rId9" Type="http://schemas.openxmlformats.org/officeDocument/2006/relationships/image" Target="../media/image43.emf"/><Relationship Id="rId14" Type="http://schemas.openxmlformats.org/officeDocument/2006/relationships/package" Target="../embeddings/Microsoft_Word_Document69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74.docx"/><Relationship Id="rId13" Type="http://schemas.openxmlformats.org/officeDocument/2006/relationships/image" Target="../media/image38.png"/><Relationship Id="rId18" Type="http://schemas.openxmlformats.org/officeDocument/2006/relationships/package" Target="../embeddings/Microsoft_Word_Document79.docx"/><Relationship Id="rId3" Type="http://schemas.openxmlformats.org/officeDocument/2006/relationships/package" Target="../embeddings/Microsoft_Word_Document72.docx"/><Relationship Id="rId7" Type="http://schemas.openxmlformats.org/officeDocument/2006/relationships/image" Target="../media/image32.emf"/><Relationship Id="rId12" Type="http://schemas.openxmlformats.org/officeDocument/2006/relationships/package" Target="../embeddings/Microsoft_Word_Document76.docx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6" Type="http://schemas.openxmlformats.org/officeDocument/2006/relationships/package" Target="../embeddings/Microsoft_Word_Document78.docx"/><Relationship Id="rId20" Type="http://schemas.openxmlformats.org/officeDocument/2006/relationships/package" Target="../embeddings/Microsoft_Word_Document80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package" Target="../embeddings/Microsoft_Word_Document73.docx"/><Relationship Id="rId15" Type="http://schemas.openxmlformats.org/officeDocument/2006/relationships/image" Target="../media/image45.emf"/><Relationship Id="rId10" Type="http://schemas.openxmlformats.org/officeDocument/2006/relationships/package" Target="../embeddings/Microsoft_Word_Document75.docx"/><Relationship Id="rId19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3.emf"/><Relationship Id="rId14" Type="http://schemas.openxmlformats.org/officeDocument/2006/relationships/package" Target="../embeddings/Microsoft_Word_Document77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83.docx"/><Relationship Id="rId13" Type="http://schemas.openxmlformats.org/officeDocument/2006/relationships/image" Target="../media/image38.png"/><Relationship Id="rId18" Type="http://schemas.openxmlformats.org/officeDocument/2006/relationships/package" Target="../embeddings/Microsoft_Word_Document88.docx"/><Relationship Id="rId3" Type="http://schemas.openxmlformats.org/officeDocument/2006/relationships/package" Target="../embeddings/Microsoft_Word_Document81.docx"/><Relationship Id="rId21" Type="http://schemas.openxmlformats.org/officeDocument/2006/relationships/image" Target="../media/image36.png"/><Relationship Id="rId7" Type="http://schemas.openxmlformats.org/officeDocument/2006/relationships/image" Target="../media/image32.emf"/><Relationship Id="rId12" Type="http://schemas.openxmlformats.org/officeDocument/2006/relationships/package" Target="../embeddings/Microsoft_Word_Document85.docx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26.xml"/><Relationship Id="rId16" Type="http://schemas.openxmlformats.org/officeDocument/2006/relationships/package" Target="../embeddings/Microsoft_Word_Document87.docx"/><Relationship Id="rId20" Type="http://schemas.openxmlformats.org/officeDocument/2006/relationships/package" Target="../embeddings/Microsoft_Word_Document89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package" Target="../embeddings/Microsoft_Word_Document82.docx"/><Relationship Id="rId15" Type="http://schemas.openxmlformats.org/officeDocument/2006/relationships/image" Target="../media/image45.emf"/><Relationship Id="rId10" Type="http://schemas.openxmlformats.org/officeDocument/2006/relationships/package" Target="../embeddings/Microsoft_Word_Document84.docx"/><Relationship Id="rId19" Type="http://schemas.openxmlformats.org/officeDocument/2006/relationships/image" Target="../media/image47.emf"/><Relationship Id="rId4" Type="http://schemas.openxmlformats.org/officeDocument/2006/relationships/image" Target="../media/image35.png"/><Relationship Id="rId9" Type="http://schemas.openxmlformats.org/officeDocument/2006/relationships/image" Target="../media/image43.emf"/><Relationship Id="rId14" Type="http://schemas.openxmlformats.org/officeDocument/2006/relationships/package" Target="../embeddings/Microsoft_Word_Document86.docx"/><Relationship Id="rId22" Type="http://schemas.openxmlformats.org/officeDocument/2006/relationships/package" Target="../embeddings/Microsoft_Word_Document90.doc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93.docx"/><Relationship Id="rId13" Type="http://schemas.openxmlformats.org/officeDocument/2006/relationships/image" Target="../media/image44.png"/><Relationship Id="rId18" Type="http://schemas.openxmlformats.org/officeDocument/2006/relationships/package" Target="../embeddings/Microsoft_Word_Document98.docx"/><Relationship Id="rId3" Type="http://schemas.openxmlformats.org/officeDocument/2006/relationships/package" Target="../embeddings/Microsoft_Word_Document91.docx"/><Relationship Id="rId21" Type="http://schemas.openxmlformats.org/officeDocument/2006/relationships/image" Target="../media/image49.emf"/><Relationship Id="rId7" Type="http://schemas.openxmlformats.org/officeDocument/2006/relationships/image" Target="../media/image32.emf"/><Relationship Id="rId12" Type="http://schemas.openxmlformats.org/officeDocument/2006/relationships/package" Target="../embeddings/Microsoft_Word_Document95.docx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27.xml"/><Relationship Id="rId16" Type="http://schemas.openxmlformats.org/officeDocument/2006/relationships/package" Target="../embeddings/Microsoft_Word_Document97.docx"/><Relationship Id="rId20" Type="http://schemas.openxmlformats.org/officeDocument/2006/relationships/package" Target="../embeddings/Microsoft_Word_Document99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package" Target="../embeddings/Microsoft_Word_Document92.docx"/><Relationship Id="rId15" Type="http://schemas.openxmlformats.org/officeDocument/2006/relationships/image" Target="../media/image43.emf"/><Relationship Id="rId10" Type="http://schemas.openxmlformats.org/officeDocument/2006/relationships/package" Target="../embeddings/Microsoft_Word_Document94.docx"/><Relationship Id="rId19" Type="http://schemas.openxmlformats.org/officeDocument/2006/relationships/image" Target="../media/image48.emf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package" Target="../embeddings/Microsoft_Word_Document96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02.docx"/><Relationship Id="rId13" Type="http://schemas.openxmlformats.org/officeDocument/2006/relationships/image" Target="../media/image44.png"/><Relationship Id="rId18" Type="http://schemas.openxmlformats.org/officeDocument/2006/relationships/package" Target="../embeddings/Microsoft_Word_Document107.docx"/><Relationship Id="rId3" Type="http://schemas.openxmlformats.org/officeDocument/2006/relationships/package" Target="../embeddings/Microsoft_Word_Document100.docx"/><Relationship Id="rId21" Type="http://schemas.openxmlformats.org/officeDocument/2006/relationships/image" Target="../media/image49.emf"/><Relationship Id="rId7" Type="http://schemas.openxmlformats.org/officeDocument/2006/relationships/image" Target="../media/image32.emf"/><Relationship Id="rId12" Type="http://schemas.openxmlformats.org/officeDocument/2006/relationships/package" Target="../embeddings/Microsoft_Word_Document104.docx"/><Relationship Id="rId17" Type="http://schemas.openxmlformats.org/officeDocument/2006/relationships/image" Target="../media/image47.emf"/><Relationship Id="rId25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6" Type="http://schemas.openxmlformats.org/officeDocument/2006/relationships/package" Target="../embeddings/Microsoft_Word_Document106.docx"/><Relationship Id="rId20" Type="http://schemas.openxmlformats.org/officeDocument/2006/relationships/package" Target="../embeddings/Microsoft_Word_Document108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openxmlformats.org/officeDocument/2006/relationships/package" Target="../embeddings/Microsoft_Word_Document110.docx"/><Relationship Id="rId5" Type="http://schemas.openxmlformats.org/officeDocument/2006/relationships/package" Target="../embeddings/Microsoft_Word_Document101.docx"/><Relationship Id="rId15" Type="http://schemas.openxmlformats.org/officeDocument/2006/relationships/image" Target="../media/image43.emf"/><Relationship Id="rId23" Type="http://schemas.openxmlformats.org/officeDocument/2006/relationships/image" Target="../media/image51.emf"/><Relationship Id="rId10" Type="http://schemas.openxmlformats.org/officeDocument/2006/relationships/package" Target="../embeddings/Microsoft_Word_Document103.docx"/><Relationship Id="rId19" Type="http://schemas.openxmlformats.org/officeDocument/2006/relationships/image" Target="../media/image50.emf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package" Target="../embeddings/Microsoft_Word_Document105.docx"/><Relationship Id="rId22" Type="http://schemas.openxmlformats.org/officeDocument/2006/relationships/package" Target="../embeddings/Microsoft_Word_Document109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37.png"/><Relationship Id="rId18" Type="http://schemas.openxmlformats.org/officeDocument/2006/relationships/package" Target="../embeddings/Microsoft_Word_Document118.docx"/><Relationship Id="rId3" Type="http://schemas.openxmlformats.org/officeDocument/2006/relationships/package" Target="../embeddings/Microsoft_Word_Document111.docx"/><Relationship Id="rId21" Type="http://schemas.openxmlformats.org/officeDocument/2006/relationships/image" Target="../media/image43.emf"/><Relationship Id="rId7" Type="http://schemas.openxmlformats.org/officeDocument/2006/relationships/package" Target="../embeddings/Microsoft_Word_Document113.docx"/><Relationship Id="rId12" Type="http://schemas.openxmlformats.org/officeDocument/2006/relationships/package" Target="../embeddings/Microsoft_Word_Document115.docx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6" Type="http://schemas.openxmlformats.org/officeDocument/2006/relationships/package" Target="../embeddings/Microsoft_Word_Document117.docx"/><Relationship Id="rId20" Type="http://schemas.openxmlformats.org/officeDocument/2006/relationships/package" Target="../embeddings/Microsoft_Word_Document119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32.emf"/><Relationship Id="rId5" Type="http://schemas.openxmlformats.org/officeDocument/2006/relationships/package" Target="../embeddings/Microsoft_Word_Document112.docx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19" Type="http://schemas.openxmlformats.org/officeDocument/2006/relationships/image" Target="../media/image55.png"/><Relationship Id="rId4" Type="http://schemas.openxmlformats.org/officeDocument/2006/relationships/image" Target="../media/image36.png"/><Relationship Id="rId9" Type="http://schemas.openxmlformats.org/officeDocument/2006/relationships/package" Target="../embeddings/Microsoft_Word_Document114.docx"/><Relationship Id="rId14" Type="http://schemas.openxmlformats.org/officeDocument/2006/relationships/package" Target="../embeddings/Microsoft_Word_Document116.doc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package" Target="../embeddings/Microsoft_Word_Document125.docx"/><Relationship Id="rId18" Type="http://schemas.openxmlformats.org/officeDocument/2006/relationships/image" Target="../media/image55.png"/><Relationship Id="rId3" Type="http://schemas.openxmlformats.org/officeDocument/2006/relationships/package" Target="../embeddings/Microsoft_Word_Document120.docx"/><Relationship Id="rId21" Type="http://schemas.openxmlformats.org/officeDocument/2006/relationships/image" Target="../media/image56.emf"/><Relationship Id="rId7" Type="http://schemas.openxmlformats.org/officeDocument/2006/relationships/package" Target="../embeddings/Microsoft_Word_Document122.docx"/><Relationship Id="rId12" Type="http://schemas.openxmlformats.org/officeDocument/2006/relationships/image" Target="../media/image37.png"/><Relationship Id="rId17" Type="http://schemas.openxmlformats.org/officeDocument/2006/relationships/package" Target="../embeddings/Microsoft_Word_Document127.docx"/><Relationship Id="rId25" Type="http://schemas.openxmlformats.org/officeDocument/2006/relationships/image" Target="../media/image58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4.png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package" Target="../embeddings/Microsoft_Word_Document124.docx"/><Relationship Id="rId24" Type="http://schemas.openxmlformats.org/officeDocument/2006/relationships/package" Target="../embeddings/Microsoft_Word_Document130.docx"/><Relationship Id="rId5" Type="http://schemas.openxmlformats.org/officeDocument/2006/relationships/package" Target="../embeddings/Microsoft_Word_Document121.docx"/><Relationship Id="rId15" Type="http://schemas.openxmlformats.org/officeDocument/2006/relationships/package" Target="../embeddings/Microsoft_Word_Document126.docx"/><Relationship Id="rId23" Type="http://schemas.openxmlformats.org/officeDocument/2006/relationships/image" Target="../media/image57.emf"/><Relationship Id="rId10" Type="http://schemas.openxmlformats.org/officeDocument/2006/relationships/image" Target="../media/image35.png"/><Relationship Id="rId19" Type="http://schemas.openxmlformats.org/officeDocument/2006/relationships/package" Target="../embeddings/Microsoft_Word_Document128.docx"/><Relationship Id="rId4" Type="http://schemas.openxmlformats.org/officeDocument/2006/relationships/image" Target="../media/image36.png"/><Relationship Id="rId9" Type="http://schemas.openxmlformats.org/officeDocument/2006/relationships/package" Target="../embeddings/Microsoft_Word_Document123.docx"/><Relationship Id="rId14" Type="http://schemas.openxmlformats.org/officeDocument/2006/relationships/image" Target="../media/image38.png"/><Relationship Id="rId22" Type="http://schemas.openxmlformats.org/officeDocument/2006/relationships/package" Target="../embeddings/Microsoft_Word_Document129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package" Target="../embeddings/Microsoft_Word_Document136.docx"/><Relationship Id="rId18" Type="http://schemas.openxmlformats.org/officeDocument/2006/relationships/image" Target="../media/image43.emf"/><Relationship Id="rId26" Type="http://schemas.openxmlformats.org/officeDocument/2006/relationships/package" Target="../embeddings/Microsoft_Word_Document142.docx"/><Relationship Id="rId3" Type="http://schemas.openxmlformats.org/officeDocument/2006/relationships/package" Target="../embeddings/Microsoft_Word_Document131.docx"/><Relationship Id="rId21" Type="http://schemas.openxmlformats.org/officeDocument/2006/relationships/image" Target="../media/image57.emf"/><Relationship Id="rId7" Type="http://schemas.openxmlformats.org/officeDocument/2006/relationships/package" Target="../embeddings/Microsoft_Word_Document133.docx"/><Relationship Id="rId12" Type="http://schemas.openxmlformats.org/officeDocument/2006/relationships/image" Target="../media/image37.png"/><Relationship Id="rId17" Type="http://schemas.openxmlformats.org/officeDocument/2006/relationships/package" Target="../embeddings/Microsoft_Word_Document138.docx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4.png"/><Relationship Id="rId20" Type="http://schemas.openxmlformats.org/officeDocument/2006/relationships/package" Target="../embeddings/Microsoft_Word_Document139.docx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package" Target="../embeddings/Microsoft_Word_Document135.docx"/><Relationship Id="rId24" Type="http://schemas.openxmlformats.org/officeDocument/2006/relationships/package" Target="../embeddings/Microsoft_Word_Document141.docx"/><Relationship Id="rId5" Type="http://schemas.openxmlformats.org/officeDocument/2006/relationships/package" Target="../embeddings/Microsoft_Word_Document132.docx"/><Relationship Id="rId15" Type="http://schemas.openxmlformats.org/officeDocument/2006/relationships/package" Target="../embeddings/Microsoft_Word_Document137.docx"/><Relationship Id="rId23" Type="http://schemas.openxmlformats.org/officeDocument/2006/relationships/image" Target="../media/image58.emf"/><Relationship Id="rId10" Type="http://schemas.openxmlformats.org/officeDocument/2006/relationships/image" Target="../media/image35.png"/><Relationship Id="rId19" Type="http://schemas.openxmlformats.org/officeDocument/2006/relationships/image" Target="../media/image56.emf"/><Relationship Id="rId4" Type="http://schemas.openxmlformats.org/officeDocument/2006/relationships/image" Target="../media/image59.png"/><Relationship Id="rId9" Type="http://schemas.openxmlformats.org/officeDocument/2006/relationships/package" Target="../embeddings/Microsoft_Word_Document134.docx"/><Relationship Id="rId14" Type="http://schemas.openxmlformats.org/officeDocument/2006/relationships/image" Target="../media/image38.png"/><Relationship Id="rId22" Type="http://schemas.openxmlformats.org/officeDocument/2006/relationships/package" Target="../embeddings/Microsoft_Word_Document140.docx"/><Relationship Id="rId27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package" Target="../embeddings/Microsoft_Word_Document143.docx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46.docx"/><Relationship Id="rId3" Type="http://schemas.openxmlformats.org/officeDocument/2006/relationships/package" Target="../embeddings/Microsoft_Word_Document144.docx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45.docx"/><Relationship Id="rId5" Type="http://schemas.openxmlformats.org/officeDocument/2006/relationships/image" Target="../media/image66.emf"/><Relationship Id="rId4" Type="http://schemas.openxmlformats.org/officeDocument/2006/relationships/image" Target="../media/image65.png"/><Relationship Id="rId9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49.docx"/><Relationship Id="rId3" Type="http://schemas.openxmlformats.org/officeDocument/2006/relationships/package" Target="../embeddings/Microsoft_Word_Document147.docx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48.docx"/><Relationship Id="rId5" Type="http://schemas.openxmlformats.org/officeDocument/2006/relationships/image" Target="../media/image69.emf"/><Relationship Id="rId4" Type="http://schemas.openxmlformats.org/officeDocument/2006/relationships/image" Target="../media/image65.png"/><Relationship Id="rId9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0.docx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1.docx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package" Target="../embeddings/Microsoft_Word_Document152.docx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package" Target="../embeddings/Microsoft_Word_Document153.docx"/><Relationship Id="rId7" Type="http://schemas.openxmlformats.org/officeDocument/2006/relationships/package" Target="../embeddings/Microsoft_Word_Document155.docx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package" Target="../embeddings/Microsoft_Word_Document154.docx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package" Target="../embeddings/Microsoft_Word_Document156.docx"/><Relationship Id="rId7" Type="http://schemas.openxmlformats.org/officeDocument/2006/relationships/package" Target="../embeddings/Microsoft_Word_Document158.doc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package" Target="../embeddings/Microsoft_Word_Document157.docx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package" Target="../embeddings/Microsoft_Word_Document159.doc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package" Target="../embeddings/Microsoft_Word_Document160.docx"/><Relationship Id="rId7" Type="http://schemas.openxmlformats.org/officeDocument/2006/relationships/package" Target="../embeddings/Microsoft_Word_Document162.docx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package" Target="../embeddings/Microsoft_Word_Document164.docx"/><Relationship Id="rId5" Type="http://schemas.openxmlformats.org/officeDocument/2006/relationships/package" Target="../embeddings/Microsoft_Word_Document161.docx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package" Target="../embeddings/Microsoft_Word_Document163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5.docx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package" Target="../embeddings/Microsoft_Word_Document166.docx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package" Target="../embeddings/Microsoft_Word_Document167.docx"/><Relationship Id="rId7" Type="http://schemas.openxmlformats.org/officeDocument/2006/relationships/package" Target="../embeddings/Microsoft_Word_Document169.docx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package" Target="../embeddings/Microsoft_Word_Document168.docx"/><Relationship Id="rId10" Type="http://schemas.openxmlformats.org/officeDocument/2006/relationships/image" Target="../media/image75.png"/><Relationship Id="rId4" Type="http://schemas.openxmlformats.org/officeDocument/2006/relationships/image" Target="../media/image76.png"/><Relationship Id="rId9" Type="http://schemas.openxmlformats.org/officeDocument/2006/relationships/package" Target="../embeddings/Microsoft_Word_Document170.docx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package" Target="../embeddings/Microsoft_Word_Document171.docx"/><Relationship Id="rId7" Type="http://schemas.openxmlformats.org/officeDocument/2006/relationships/package" Target="../embeddings/Microsoft_Word_Document173.docx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package" Target="../embeddings/Microsoft_Word_Document172.docx"/><Relationship Id="rId10" Type="http://schemas.openxmlformats.org/officeDocument/2006/relationships/image" Target="../media/image75.png"/><Relationship Id="rId4" Type="http://schemas.openxmlformats.org/officeDocument/2006/relationships/image" Target="../media/image76.png"/><Relationship Id="rId9" Type="http://schemas.openxmlformats.org/officeDocument/2006/relationships/package" Target="../embeddings/Microsoft_Word_Document174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package" Target="../embeddings/Microsoft_Word_Document175.docx"/><Relationship Id="rId7" Type="http://schemas.openxmlformats.org/officeDocument/2006/relationships/package" Target="../embeddings/Microsoft_Word_Document177.docx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package" Target="../embeddings/Microsoft_Word_Document179.docx"/><Relationship Id="rId5" Type="http://schemas.openxmlformats.org/officeDocument/2006/relationships/package" Target="../embeddings/Microsoft_Word_Document176.docx"/><Relationship Id="rId10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package" Target="../embeddings/Microsoft_Word_Document178.doc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package" Target="../embeddings/Microsoft_Word_Document185.docx"/><Relationship Id="rId3" Type="http://schemas.openxmlformats.org/officeDocument/2006/relationships/package" Target="../embeddings/Microsoft_Word_Document180.docx"/><Relationship Id="rId7" Type="http://schemas.openxmlformats.org/officeDocument/2006/relationships/package" Target="../embeddings/Microsoft_Word_Document182.docx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package" Target="../embeddings/Microsoft_Word_Document184.docx"/><Relationship Id="rId5" Type="http://schemas.openxmlformats.org/officeDocument/2006/relationships/package" Target="../embeddings/Microsoft_Word_Document181.docx"/><Relationship Id="rId10" Type="http://schemas.openxmlformats.org/officeDocument/2006/relationships/image" Target="../media/image76.png"/><Relationship Id="rId4" Type="http://schemas.openxmlformats.org/officeDocument/2006/relationships/image" Target="../media/image79.png"/><Relationship Id="rId9" Type="http://schemas.openxmlformats.org/officeDocument/2006/relationships/package" Target="../embeddings/Microsoft_Word_Document183.docx"/><Relationship Id="rId1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package" Target="../embeddings/Microsoft_Word_Document186.docx"/><Relationship Id="rId7" Type="http://schemas.openxmlformats.org/officeDocument/2006/relationships/package" Target="../embeddings/Microsoft_Word_Document188.docx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package" Target="../embeddings/Microsoft_Word_Document187.docx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package" Target="../embeddings/Microsoft_Word_Document189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0.docx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package" Target="../embeddings/Microsoft_Word_Document191.docx"/><Relationship Id="rId7" Type="http://schemas.openxmlformats.org/officeDocument/2006/relationships/package" Target="../embeddings/Microsoft_Word_Document192.doc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package" Target="../embeddings/Microsoft_Word_Document193.docx"/><Relationship Id="rId7" Type="http://schemas.openxmlformats.org/officeDocument/2006/relationships/image" Target="../media/image9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package" Target="../embeddings/Microsoft_Word_Document194.docx"/><Relationship Id="rId10" Type="http://schemas.openxmlformats.org/officeDocument/2006/relationships/image" Target="../media/image70.png"/><Relationship Id="rId4" Type="http://schemas.openxmlformats.org/officeDocument/2006/relationships/image" Target="../media/image87.png"/><Relationship Id="rId9" Type="http://schemas.openxmlformats.org/officeDocument/2006/relationships/package" Target="../embeddings/Microsoft_Word_Document195.docx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98.docx"/><Relationship Id="rId3" Type="http://schemas.openxmlformats.org/officeDocument/2006/relationships/package" Target="../embeddings/Microsoft_Word_Document196.docx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package" Target="../embeddings/Microsoft_Word_Document197.docx"/><Relationship Id="rId4" Type="http://schemas.openxmlformats.org/officeDocument/2006/relationships/image" Target="../media/image87.png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9.docx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0.docx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package" Target="../embeddings/Microsoft_Word_Document201.docx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04.docx"/><Relationship Id="rId3" Type="http://schemas.openxmlformats.org/officeDocument/2006/relationships/package" Target="../embeddings/Microsoft_Word_Document202.docx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package" Target="../embeddings/Microsoft_Word_Document203.docx"/><Relationship Id="rId4" Type="http://schemas.openxmlformats.org/officeDocument/2006/relationships/image" Target="../media/image96.png"/><Relationship Id="rId9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07.docx"/><Relationship Id="rId3" Type="http://schemas.openxmlformats.org/officeDocument/2006/relationships/package" Target="../embeddings/Microsoft_Word_Document205.docx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8.emf"/><Relationship Id="rId5" Type="http://schemas.openxmlformats.org/officeDocument/2006/relationships/package" Target="../embeddings/Microsoft_Word_Document206.docx"/><Relationship Id="rId10" Type="http://schemas.openxmlformats.org/officeDocument/2006/relationships/package" Target="../embeddings/Microsoft_Word_Document208.docx"/><Relationship Id="rId4" Type="http://schemas.openxmlformats.org/officeDocument/2006/relationships/image" Target="../media/image87.png"/><Relationship Id="rId9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12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ontpag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743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5409" y="4488020"/>
            <a:ext cx="836734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latin typeface="Abadi MT Condensed Extra Bold"/>
                <a:cs typeface="Abadi MT Condensed Extra Bold"/>
              </a:rPr>
              <a:t>Linear </a:t>
            </a:r>
            <a:r>
              <a:rPr lang="en-US" sz="3600" dirty="0" err="1">
                <a:latin typeface="Abadi MT Condensed Extra Bold"/>
                <a:cs typeface="Abadi MT Condensed Extra Bold"/>
              </a:rPr>
              <a:t>Modelling</a:t>
            </a:r>
            <a:r>
              <a:rPr lang="en-US" sz="3600" dirty="0">
                <a:latin typeface="Abadi MT Condensed Extra Bold"/>
                <a:cs typeface="Abadi MT Condensed Extra Bold"/>
              </a:rPr>
              <a:t>: Simple Regression</a:t>
            </a:r>
            <a:endParaRPr lang="en-US" sz="3600" dirty="0"/>
          </a:p>
        </p:txBody>
      </p:sp>
      <p:pic>
        <p:nvPicPr>
          <p:cNvPr id="2" name="Picture 1" descr="LM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28" y="1185280"/>
            <a:ext cx="3593604" cy="10630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" y="5268134"/>
            <a:ext cx="5874453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E3A94"/>
                </a:solidFill>
                <a:latin typeface="Arial"/>
                <a:cs typeface="Arial"/>
              </a:rPr>
              <a:t>7</a:t>
            </a:r>
            <a:r>
              <a:rPr lang="en-US" sz="2000" baseline="30000" dirty="0">
                <a:solidFill>
                  <a:srgbClr val="CE3A94"/>
                </a:solidFill>
                <a:latin typeface="Arial"/>
                <a:cs typeface="Arial"/>
              </a:rPr>
              <a:t>th</a:t>
            </a:r>
            <a:r>
              <a:rPr lang="en-US" sz="2000" dirty="0">
                <a:solidFill>
                  <a:srgbClr val="CE3A94"/>
                </a:solidFill>
                <a:latin typeface="Arial"/>
                <a:cs typeface="Arial"/>
              </a:rPr>
              <a:t> of February 2023</a:t>
            </a:r>
          </a:p>
          <a:p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R. Nicholls / D.-L. Couturier / C.S.R.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Chilamakuri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  <a:p>
            <a:endParaRPr lang="en-US" sz="20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92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42774"/>
              </p:ext>
            </p:extLst>
          </p:nvPr>
        </p:nvGraphicFramePr>
        <p:xfrm>
          <a:off x="-3070679" y="562610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070679" y="5626100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965823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276427"/>
              </p:ext>
            </p:extLst>
          </p:nvPr>
        </p:nvGraphicFramePr>
        <p:xfrm>
          <a:off x="1259418" y="253020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177800" progId="Word.Document.12">
                  <p:embed/>
                </p:oleObj>
              </mc:Choice>
              <mc:Fallback>
                <p:oleObj name="Document" r:id="rId7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9418" y="2530200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789580"/>
              </p:ext>
            </p:extLst>
          </p:nvPr>
        </p:nvGraphicFramePr>
        <p:xfrm>
          <a:off x="1259418" y="2194845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177800" progId="Word.Document.12">
                  <p:embed/>
                </p:oleObj>
              </mc:Choice>
              <mc:Fallback>
                <p:oleObj name="Document" r:id="rId9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59418" y="2194845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07432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177800" progId="Word.Document.12">
                  <p:embed/>
                </p:oleObj>
              </mc:Choice>
              <mc:Fallback>
                <p:oleObj name="Document" r:id="rId11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4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7957836"/>
              </p:ext>
            </p:extLst>
          </p:nvPr>
        </p:nvGraphicFramePr>
        <p:xfrm>
          <a:off x="-3070679" y="5934572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5270500" imgH="177800" progId="Word.Document.12">
                  <p:embed/>
                </p:oleObj>
              </mc:Choice>
              <mc:Fallback>
                <p:oleObj name="Document" r:id="rId14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3070679" y="5934572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368388" y="2692119"/>
            <a:ext cx="7592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27656" y="2665495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177681" y="2770741"/>
            <a:ext cx="0" cy="9291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50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99057"/>
              </p:ext>
            </p:extLst>
          </p:nvPr>
        </p:nvGraphicFramePr>
        <p:xfrm>
          <a:off x="3738941" y="1392506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55600" progId="Word.Document.12">
                  <p:embed/>
                </p:oleObj>
              </mc:Choice>
              <mc:Fallback>
                <p:oleObj name="Document" r:id="rId3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8941" y="1392506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29420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395427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177800" progId="Word.Document.12">
                  <p:embed/>
                </p:oleObj>
              </mc:Choice>
              <mc:Fallback>
                <p:oleObj name="Document" r:id="rId7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4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4597"/>
              </p:ext>
            </p:extLst>
          </p:nvPr>
        </p:nvGraphicFramePr>
        <p:xfrm>
          <a:off x="219227" y="5895219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355600" progId="Word.Document.12">
                  <p:embed/>
                </p:oleObj>
              </mc:Choice>
              <mc:Fallback>
                <p:oleObj name="Document" r:id="rId10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227" y="5895219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882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003983"/>
              </p:ext>
            </p:extLst>
          </p:nvPr>
        </p:nvGraphicFramePr>
        <p:xfrm>
          <a:off x="219227" y="1428792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55600" progId="Word.Document.12">
                  <p:embed/>
                </p:oleObj>
              </mc:Choice>
              <mc:Fallback>
                <p:oleObj name="Document" r:id="rId3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227" y="1428792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64220"/>
              </p:ext>
            </p:extLst>
          </p:nvPr>
        </p:nvGraphicFramePr>
        <p:xfrm>
          <a:off x="3738941" y="1392506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55600" progId="Word.Document.12">
                  <p:embed/>
                </p:oleObj>
              </mc:Choice>
              <mc:Fallback>
                <p:oleObj name="Document" r:id="rId5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38941" y="1392506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352879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177800" progId="Word.Document.12">
                  <p:embed/>
                </p:oleObj>
              </mc:Choice>
              <mc:Fallback>
                <p:oleObj name="Document" r:id="rId7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658760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177800" progId="Word.Document.12">
                  <p:embed/>
                </p:oleObj>
              </mc:Choice>
              <mc:Fallback>
                <p:oleObj name="Document" r:id="rId9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4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30620"/>
              </p:ext>
            </p:extLst>
          </p:nvPr>
        </p:nvGraphicFramePr>
        <p:xfrm>
          <a:off x="219227" y="5895219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355600" progId="Word.Document.12">
                  <p:embed/>
                </p:oleObj>
              </mc:Choice>
              <mc:Fallback>
                <p:oleObj name="Document" r:id="rId12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227" y="5895219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124904"/>
              </p:ext>
            </p:extLst>
          </p:nvPr>
        </p:nvGraphicFramePr>
        <p:xfrm>
          <a:off x="3738941" y="5895219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3" imgW="5270500" imgH="355600" progId="Word.Document.12">
                  <p:embed/>
                </p:oleObj>
              </mc:Choice>
              <mc:Fallback>
                <p:oleObj name="Document" r:id="rId13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8941" y="5895219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5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59027"/>
              </p:ext>
            </p:extLst>
          </p:nvPr>
        </p:nvGraphicFramePr>
        <p:xfrm>
          <a:off x="2400942" y="4954651"/>
          <a:ext cx="9144000" cy="70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406400" progId="Word.Document.12">
                  <p:embed/>
                </p:oleObj>
              </mc:Choice>
              <mc:Fallback>
                <p:oleObj name="Document" r:id="rId3" imgW="5270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0942" y="4954651"/>
                        <a:ext cx="9144000" cy="70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046608"/>
              </p:ext>
            </p:extLst>
          </p:nvPr>
        </p:nvGraphicFramePr>
        <p:xfrm>
          <a:off x="2400942" y="2616167"/>
          <a:ext cx="9144000" cy="70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406400" progId="Word.Document.12">
                  <p:embed/>
                </p:oleObj>
              </mc:Choice>
              <mc:Fallback>
                <p:oleObj name="Document" r:id="rId5" imgW="5270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0942" y="2616167"/>
                        <a:ext cx="9144000" cy="70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4105"/>
              </p:ext>
            </p:extLst>
          </p:nvPr>
        </p:nvGraphicFramePr>
        <p:xfrm>
          <a:off x="2400942" y="3851188"/>
          <a:ext cx="9144000" cy="70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406400" progId="Word.Document.12">
                  <p:embed/>
                </p:oleObj>
              </mc:Choice>
              <mc:Fallback>
                <p:oleObj name="Document" r:id="rId7" imgW="5270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0942" y="3851188"/>
                        <a:ext cx="9144000" cy="70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172069"/>
              </p:ext>
            </p:extLst>
          </p:nvPr>
        </p:nvGraphicFramePr>
        <p:xfrm>
          <a:off x="219227" y="1428792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355600" progId="Word.Document.12">
                  <p:embed/>
                </p:oleObj>
              </mc:Choice>
              <mc:Fallback>
                <p:oleObj name="Document" r:id="rId9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9227" y="1428792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988186"/>
              </p:ext>
            </p:extLst>
          </p:nvPr>
        </p:nvGraphicFramePr>
        <p:xfrm>
          <a:off x="3738941" y="1392506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355600" progId="Word.Document.12">
                  <p:embed/>
                </p:oleObj>
              </mc:Choice>
              <mc:Fallback>
                <p:oleObj name="Document" r:id="rId11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38941" y="1392506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356397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3" imgW="5270500" imgH="177800" progId="Word.Document.12">
                  <p:embed/>
                </p:oleObj>
              </mc:Choice>
              <mc:Fallback>
                <p:oleObj name="Document" r:id="rId1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77497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5" imgW="5270500" imgH="177800" progId="Word.Document.12">
                  <p:embed/>
                </p:oleObj>
              </mc:Choice>
              <mc:Fallback>
                <p:oleObj name="Document" r:id="rId1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4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841245"/>
              </p:ext>
            </p:extLst>
          </p:nvPr>
        </p:nvGraphicFramePr>
        <p:xfrm>
          <a:off x="219227" y="5895219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355600" progId="Word.Document.12">
                  <p:embed/>
                </p:oleObj>
              </mc:Choice>
              <mc:Fallback>
                <p:oleObj name="Document" r:id="rId18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9227" y="5895219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043493"/>
              </p:ext>
            </p:extLst>
          </p:nvPr>
        </p:nvGraphicFramePr>
        <p:xfrm>
          <a:off x="3738941" y="5895219"/>
          <a:ext cx="9144000" cy="61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9" imgW="5270500" imgH="355600" progId="Word.Document.12">
                  <p:embed/>
                </p:oleObj>
              </mc:Choice>
              <mc:Fallback>
                <p:oleObj name="Document" r:id="rId19" imgW="52705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38941" y="5895219"/>
                        <a:ext cx="9144000" cy="616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484997" y="2246835"/>
            <a:ext cx="2160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Positively correlated: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84997" y="3485099"/>
            <a:ext cx="225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Negatively correlated: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84997" y="4586543"/>
            <a:ext cx="148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Uncorrelated: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8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5768" y="1866754"/>
            <a:ext cx="4937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Pearson’s product-moment correlation coefficient: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768" y="4147397"/>
            <a:ext cx="340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Coefficient of Variation (R</a:t>
            </a:r>
            <a:r>
              <a:rPr lang="en-GB" baseline="30000" dirty="0"/>
              <a:t>2</a:t>
            </a:r>
            <a:r>
              <a:rPr lang="en-GB" dirty="0"/>
              <a:t> value):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88958"/>
              </p:ext>
            </p:extLst>
          </p:nvPr>
        </p:nvGraphicFramePr>
        <p:xfrm>
          <a:off x="0" y="2616956"/>
          <a:ext cx="9144000" cy="749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431800" progId="Word.Document.12">
                  <p:embed/>
                </p:oleObj>
              </mc:Choice>
              <mc:Fallback>
                <p:oleObj name="Document" r:id="rId3" imgW="5270500" imgH="431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16956"/>
                        <a:ext cx="9144000" cy="749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965325"/>
              </p:ext>
            </p:extLst>
          </p:nvPr>
        </p:nvGraphicFramePr>
        <p:xfrm>
          <a:off x="0" y="4777164"/>
          <a:ext cx="9144000" cy="330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90500" progId="Word.Document.12">
                  <p:embed/>
                </p:oleObj>
              </mc:Choice>
              <mc:Fallback>
                <p:oleObj name="Document" r:id="rId5" imgW="52705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4777164"/>
                        <a:ext cx="9144000" cy="330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57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" y="1585493"/>
            <a:ext cx="3657600" cy="3781237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33831" y="5563038"/>
            <a:ext cx="1133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 = 0.931</a:t>
            </a:r>
          </a:p>
          <a:p>
            <a:endParaRPr lang="en-GB" dirty="0"/>
          </a:p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0.866</a:t>
            </a:r>
            <a:endParaRPr lang="en-US" dirty="0"/>
          </a:p>
        </p:txBody>
      </p:sp>
      <p:pic>
        <p:nvPicPr>
          <p:cNvPr id="4" name="Picture 3" descr="Rplot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42" y="1585493"/>
            <a:ext cx="3657600" cy="37812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36777" y="5563038"/>
            <a:ext cx="1133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 = -0.949</a:t>
            </a:r>
          </a:p>
          <a:p>
            <a:endParaRPr lang="en-GB" dirty="0"/>
          </a:p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0.901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4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plot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942" y="1585493"/>
            <a:ext cx="3657600" cy="3781237"/>
          </a:xfrm>
          <a:prstGeom prst="rect">
            <a:avLst/>
          </a:prstGeom>
        </p:spPr>
      </p:pic>
      <p:pic>
        <p:nvPicPr>
          <p:cNvPr id="6" name="Picture 5" descr="Rplot6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2" y="1585493"/>
            <a:ext cx="3657600" cy="3781237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33831" y="5563038"/>
            <a:ext cx="1133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 = -0.060</a:t>
            </a:r>
          </a:p>
          <a:p>
            <a:endParaRPr lang="en-GB" dirty="0"/>
          </a:p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0.004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36777" y="5563038"/>
            <a:ext cx="11335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 = 0.106</a:t>
            </a:r>
          </a:p>
          <a:p>
            <a:endParaRPr lang="en-GB" dirty="0"/>
          </a:p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8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3" y="1103405"/>
            <a:ext cx="3657600" cy="3781237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9303" y="4743543"/>
            <a:ext cx="43224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data:  x and y</a:t>
            </a:r>
          </a:p>
          <a:p>
            <a:r>
              <a:rPr lang="en-US" sz="1400" dirty="0"/>
              <a:t>t = 17.613, </a:t>
            </a:r>
            <a:r>
              <a:rPr lang="en-US" sz="1400" dirty="0" err="1"/>
              <a:t>df</a:t>
            </a:r>
            <a:r>
              <a:rPr lang="en-US" sz="1400" dirty="0"/>
              <a:t> = 48, p-value &lt; 2.2e-16</a:t>
            </a:r>
          </a:p>
          <a:p>
            <a:r>
              <a:rPr lang="en-US" sz="1400" dirty="0"/>
              <a:t>alternative hypothesis: true correlation is not equal to 0</a:t>
            </a:r>
          </a:p>
          <a:p>
            <a:r>
              <a:rPr lang="en-US" sz="1400" dirty="0"/>
              <a:t>95 percent confidence interval:</a:t>
            </a:r>
          </a:p>
          <a:p>
            <a:r>
              <a:rPr lang="en-US" sz="1400" dirty="0"/>
              <a:t> 0.8802556 0.9602168</a:t>
            </a:r>
          </a:p>
          <a:p>
            <a:r>
              <a:rPr lang="en-US" sz="1400" dirty="0"/>
              <a:t>sample estimates: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cor</a:t>
            </a:r>
            <a:r>
              <a:rPr lang="en-US" sz="1400" dirty="0"/>
              <a:t> </a:t>
            </a:r>
          </a:p>
          <a:p>
            <a:r>
              <a:rPr lang="en-US" sz="1400" dirty="0"/>
              <a:t>0.9305923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0" y="4743543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data:  x and y</a:t>
            </a:r>
          </a:p>
          <a:p>
            <a:r>
              <a:rPr lang="en-US" sz="1400" dirty="0"/>
              <a:t>t = 1.5609, </a:t>
            </a:r>
            <a:r>
              <a:rPr lang="en-US" sz="1400" dirty="0" err="1"/>
              <a:t>df</a:t>
            </a:r>
            <a:r>
              <a:rPr lang="en-US" sz="1400" dirty="0"/>
              <a:t> = 48, p-value = 0.1251</a:t>
            </a:r>
          </a:p>
          <a:p>
            <a:r>
              <a:rPr lang="en-US" sz="1400" dirty="0"/>
              <a:t>alternative hypothesis: true correlation is not equal to 0</a:t>
            </a:r>
          </a:p>
          <a:p>
            <a:r>
              <a:rPr lang="en-US" sz="1400" dirty="0"/>
              <a:t>95 percent confidence interval:</a:t>
            </a:r>
          </a:p>
          <a:p>
            <a:r>
              <a:rPr lang="en-US" sz="1400" dirty="0"/>
              <a:t> -0.06238066  0.46941403</a:t>
            </a:r>
          </a:p>
          <a:p>
            <a:r>
              <a:rPr lang="en-US" sz="1400" dirty="0"/>
              <a:t>sample estimates: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cor</a:t>
            </a:r>
            <a:r>
              <a:rPr lang="en-US" sz="1400" dirty="0"/>
              <a:t> </a:t>
            </a:r>
          </a:p>
          <a:p>
            <a:r>
              <a:rPr lang="en-US" sz="1400" dirty="0"/>
              <a:t>0.2197833</a:t>
            </a:r>
          </a:p>
        </p:txBody>
      </p:sp>
      <p:pic>
        <p:nvPicPr>
          <p:cNvPr id="10" name="Picture 9" descr="Rplot8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03405"/>
            <a:ext cx="3657600" cy="37812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13157" y="537970"/>
            <a:ext cx="4322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I say whether my data are correlated?</a:t>
            </a:r>
          </a:p>
          <a:p>
            <a:r>
              <a:rPr lang="en-US" dirty="0"/>
              <a:t>Is an observed correlation significant?</a:t>
            </a:r>
          </a:p>
        </p:txBody>
      </p:sp>
    </p:spTree>
    <p:extLst>
      <p:ext uri="{BB962C8B-B14F-4D97-AF65-F5344CB8AC3E}">
        <p14:creationId xmlns:p14="http://schemas.microsoft.com/office/powerpoint/2010/main" val="314573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27" y="2192787"/>
            <a:ext cx="3890939" cy="40224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Aims: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To investigate linear correlation between two variables in more detail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Be able to predict a response given knowledge of the independent variable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709" y="6083030"/>
            <a:ext cx="255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Predictor variable</a:t>
            </a:r>
          </a:p>
          <a:p>
            <a:pPr algn="ctr"/>
            <a:r>
              <a:rPr lang="en-GB" dirty="0"/>
              <a:t>Independent variable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151" y="3781760"/>
            <a:ext cx="215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Response variable</a:t>
            </a:r>
          </a:p>
          <a:p>
            <a:pPr algn="ctr"/>
            <a:r>
              <a:rPr lang="en-GB" dirty="0"/>
              <a:t>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1680520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235323"/>
              </p:ext>
            </p:extLst>
          </p:nvPr>
        </p:nvGraphicFramePr>
        <p:xfrm>
          <a:off x="4606016" y="3018958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6016" y="3018958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26" y="2197100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Aims: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To investigate linear correlation between two variables in more detail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Be able to predict a response given knowledge of the independent variable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151" y="3781760"/>
            <a:ext cx="215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Response variable</a:t>
            </a:r>
          </a:p>
          <a:p>
            <a:pPr algn="ctr"/>
            <a:r>
              <a:rPr lang="en-GB" dirty="0"/>
              <a:t>Dependent variable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709" y="6083030"/>
            <a:ext cx="255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Predictor variable</a:t>
            </a:r>
          </a:p>
          <a:p>
            <a:pPr algn="ctr"/>
            <a:r>
              <a:rPr lang="en-GB" dirty="0"/>
              <a:t>Independent variable</a:t>
            </a:r>
          </a:p>
        </p:txBody>
      </p:sp>
      <p:sp>
        <p:nvSpPr>
          <p:cNvPr id="4" name="Oval 3"/>
          <p:cNvSpPr/>
          <p:nvPr/>
        </p:nvSpPr>
        <p:spPr>
          <a:xfrm>
            <a:off x="3020798" y="5234752"/>
            <a:ext cx="154305" cy="16618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4391728" y="3466606"/>
            <a:ext cx="857801" cy="1186507"/>
          </a:xfrm>
          <a:prstGeom prst="arc">
            <a:avLst>
              <a:gd name="adj1" fmla="val 16118304"/>
              <a:gd name="adj2" fmla="val 0"/>
            </a:avLst>
          </a:prstGeom>
          <a:ln w="4762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Introduction: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000" b="1" dirty="0"/>
              <a:t>ANOVA</a:t>
            </a:r>
            <a:endParaRPr lang="en-GB" sz="1600" b="1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Used for testing hypotheses regarding differences between groups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Considers the variation within and between groups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r>
              <a:rPr lang="en-GB" sz="2000" b="1" dirty="0"/>
              <a:t>Regression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/>
              <a:t>Used for revealing and investigating relationships between input and output variables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/>
              <a:t>Aim is to model data, and extrapolate as much information as possible</a:t>
            </a:r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56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778923"/>
              </p:ext>
            </p:extLst>
          </p:nvPr>
        </p:nvGraphicFramePr>
        <p:xfrm>
          <a:off x="4639088" y="359739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04800" progId="Word.Document.12">
                  <p:embed/>
                </p:oleObj>
              </mc:Choice>
              <mc:Fallback>
                <p:oleObj name="Document" r:id="rId3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9088" y="359739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439999"/>
              </p:ext>
            </p:extLst>
          </p:nvPr>
        </p:nvGraphicFramePr>
        <p:xfrm>
          <a:off x="4819667" y="3018958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292100" progId="Word.Document.12">
                  <p:embed/>
                </p:oleObj>
              </mc:Choice>
              <mc:Fallback>
                <p:oleObj name="Document" r:id="rId5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9667" y="3018958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26" y="2197100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Aims: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To investigate linear correlation between two variables in more detail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Be able to predict a response given knowledge of the independent variable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151" y="3781760"/>
            <a:ext cx="215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Response variable</a:t>
            </a:r>
          </a:p>
          <a:p>
            <a:pPr algn="ctr"/>
            <a:r>
              <a:rPr lang="en-GB" dirty="0"/>
              <a:t>Dependent variable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709" y="6083030"/>
            <a:ext cx="255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Predictor variable</a:t>
            </a:r>
          </a:p>
          <a:p>
            <a:pPr algn="ctr"/>
            <a:r>
              <a:rPr lang="en-GB" dirty="0"/>
              <a:t>Independent variable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560863" y="4428091"/>
            <a:ext cx="284869" cy="797124"/>
            <a:chOff x="7169205" y="3781759"/>
            <a:chExt cx="284869" cy="797124"/>
          </a:xfrm>
        </p:grpSpPr>
        <p:cxnSp>
          <p:nvCxnSpPr>
            <p:cNvPr id="14" name="Curved Connector 13"/>
            <p:cNvCxnSpPr/>
            <p:nvPr/>
          </p:nvCxnSpPr>
          <p:spPr>
            <a:xfrm rot="16200000" flipH="1">
              <a:off x="7113367" y="3837597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5400000" flipH="1" flipV="1">
              <a:off x="7113367" y="4238176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354219" y="3790622"/>
            <a:ext cx="284869" cy="797124"/>
            <a:chOff x="7169205" y="3781759"/>
            <a:chExt cx="284869" cy="797124"/>
          </a:xfrm>
        </p:grpSpPr>
        <p:cxnSp>
          <p:nvCxnSpPr>
            <p:cNvPr id="19" name="Curved Connector 18"/>
            <p:cNvCxnSpPr/>
            <p:nvPr/>
          </p:nvCxnSpPr>
          <p:spPr>
            <a:xfrm rot="16200000" flipH="1">
              <a:off x="7113367" y="3837597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/>
            <p:nvPr/>
          </p:nvCxnSpPr>
          <p:spPr>
            <a:xfrm rot="5400000" flipH="1" flipV="1">
              <a:off x="7113367" y="4238176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173217" y="3105069"/>
            <a:ext cx="284869" cy="797124"/>
            <a:chOff x="7169205" y="3781759"/>
            <a:chExt cx="284869" cy="797124"/>
          </a:xfrm>
        </p:grpSpPr>
        <p:cxnSp>
          <p:nvCxnSpPr>
            <p:cNvPr id="22" name="Curved Connector 21"/>
            <p:cNvCxnSpPr/>
            <p:nvPr/>
          </p:nvCxnSpPr>
          <p:spPr>
            <a:xfrm rot="16200000" flipH="1">
              <a:off x="7113367" y="3837597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5400000" flipH="1" flipV="1">
              <a:off x="7113367" y="4238176"/>
              <a:ext cx="396545" cy="284869"/>
            </a:xfrm>
            <a:prstGeom prst="curvedConnector3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085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799579"/>
              </p:ext>
            </p:extLst>
          </p:nvPr>
        </p:nvGraphicFramePr>
        <p:xfrm>
          <a:off x="4867147" y="47205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7147" y="47205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711563"/>
              </p:ext>
            </p:extLst>
          </p:nvPr>
        </p:nvGraphicFramePr>
        <p:xfrm>
          <a:off x="4639088" y="359739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04800" progId="Word.Document.12">
                  <p:embed/>
                </p:oleObj>
              </mc:Choice>
              <mc:Fallback>
                <p:oleObj name="Document" r:id="rId5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39088" y="359739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882652"/>
              </p:ext>
            </p:extLst>
          </p:nvPr>
        </p:nvGraphicFramePr>
        <p:xfrm>
          <a:off x="4819667" y="3018958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292100" progId="Word.Document.12">
                  <p:embed/>
                </p:oleObj>
              </mc:Choice>
              <mc:Fallback>
                <p:oleObj name="Document" r:id="rId7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9667" y="3018958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026" y="2197100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Aims: 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To investigate linear correlation between two variables in more detail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Be able to predict a response given knowledge of the independent variable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151" y="3781760"/>
            <a:ext cx="2151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Response variable</a:t>
            </a:r>
          </a:p>
          <a:p>
            <a:pPr algn="ctr"/>
            <a:r>
              <a:rPr lang="en-GB" dirty="0"/>
              <a:t>Dependent variable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9709" y="6083030"/>
            <a:ext cx="255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Predictor variable</a:t>
            </a:r>
          </a:p>
          <a:p>
            <a:pPr algn="ctr"/>
            <a:r>
              <a:rPr lang="en-GB" dirty="0"/>
              <a:t>Independent variable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90064" y="5089639"/>
            <a:ext cx="2552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err="1"/>
              <a:t>ε</a:t>
            </a:r>
            <a:r>
              <a:rPr lang="en-GB" i="1" baseline="-25000" dirty="0" err="1"/>
              <a:t>i</a:t>
            </a:r>
            <a:r>
              <a:rPr lang="en-GB" i="1" dirty="0"/>
              <a:t> = </a:t>
            </a:r>
            <a:r>
              <a:rPr lang="en-GB" dirty="0"/>
              <a:t>errors, residuals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4940" y="4402284"/>
            <a:ext cx="25821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For the </a:t>
            </a:r>
            <a:r>
              <a:rPr lang="en-GB" sz="1600" i="1" dirty="0" err="1">
                <a:latin typeface="Times New Roman"/>
                <a:cs typeface="Times New Roman"/>
              </a:rPr>
              <a:t>i</a:t>
            </a:r>
            <a:r>
              <a:rPr lang="en-GB" sz="1600" baseline="30000" dirty="0" err="1"/>
              <a:t>th</a:t>
            </a:r>
            <a:r>
              <a:rPr lang="en-GB" sz="1600" dirty="0"/>
              <a:t> observation:</a:t>
            </a:r>
          </a:p>
        </p:txBody>
      </p:sp>
      <p:sp>
        <p:nvSpPr>
          <p:cNvPr id="36" name="Oval 35"/>
          <p:cNvSpPr/>
          <p:nvPr/>
        </p:nvSpPr>
        <p:spPr>
          <a:xfrm>
            <a:off x="4610225" y="3366284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6" idx="4"/>
          </p:cNvCxnSpPr>
          <p:nvPr/>
        </p:nvCxnSpPr>
        <p:spPr>
          <a:xfrm>
            <a:off x="4681126" y="3520597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2"/>
          </p:cNvCxnSpPr>
          <p:nvPr/>
        </p:nvCxnSpPr>
        <p:spPr>
          <a:xfrm flipH="1">
            <a:off x="3139989" y="3443441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864674" y="3916600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1" name="Rectangle 40"/>
          <p:cNvSpPr/>
          <p:nvPr/>
        </p:nvSpPr>
        <p:spPr>
          <a:xfrm>
            <a:off x="4529380" y="3423161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3" name="Oval 42"/>
          <p:cNvSpPr/>
          <p:nvPr/>
        </p:nvSpPr>
        <p:spPr>
          <a:xfrm>
            <a:off x="4610225" y="3935405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700117" y="294961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4282356" y="3443441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97603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35349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292100" progId="Word.Document.12">
                  <p:embed/>
                </p:oleObj>
              </mc:Choice>
              <mc:Fallback>
                <p:oleObj name="Document" r:id="rId5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93450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304800" progId="Word.Document.12">
                  <p:embed/>
                </p:oleObj>
              </mc:Choice>
              <mc:Fallback>
                <p:oleObj name="Document" r:id="rId7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  <p:pic>
        <p:nvPicPr>
          <p:cNvPr id="31" name="Picture 30" descr="Rplot9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618448"/>
              </p:ext>
            </p:extLst>
          </p:nvPr>
        </p:nvGraphicFramePr>
        <p:xfrm>
          <a:off x="96467" y="290942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292100" progId="Word.Document.12">
                  <p:embed/>
                </p:oleObj>
              </mc:Choice>
              <mc:Fallback>
                <p:oleObj name="Document" r:id="rId10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467" y="290942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0184" y="2860666"/>
            <a:ext cx="4202449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Observations: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8" name="Oval 47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8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53" name="Rectangle 52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55" name="Oval 54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1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341251"/>
              </p:ext>
            </p:extLst>
          </p:nvPr>
        </p:nvGraphicFramePr>
        <p:xfrm>
          <a:off x="0" y="5237025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237025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931772"/>
              </p:ext>
            </p:extLst>
          </p:nvPr>
        </p:nvGraphicFramePr>
        <p:xfrm>
          <a:off x="233154" y="3975661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17500" progId="Word.Document.12">
                  <p:embed/>
                </p:oleObj>
              </mc:Choice>
              <mc:Fallback>
                <p:oleObj name="Document" r:id="rId5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154" y="3975661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544367"/>
              </p:ext>
            </p:extLst>
          </p:nvPr>
        </p:nvGraphicFramePr>
        <p:xfrm>
          <a:off x="655373" y="439578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317500" progId="Word.Document.12">
                  <p:embed/>
                </p:oleObj>
              </mc:Choice>
              <mc:Fallback>
                <p:oleObj name="Document" r:id="rId7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373" y="439578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810400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292100" progId="Word.Document.12">
                  <p:embed/>
                </p:oleObj>
              </mc:Choice>
              <mc:Fallback>
                <p:oleObj name="Document" r:id="rId9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841162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304800" progId="Word.Document.12">
                  <p:embed/>
                </p:oleObj>
              </mc:Choice>
              <mc:Fallback>
                <p:oleObj name="Document" r:id="rId11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Rplot9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438948"/>
              </p:ext>
            </p:extLst>
          </p:nvPr>
        </p:nvGraphicFramePr>
        <p:xfrm>
          <a:off x="96467" y="290942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5270500" imgH="292100" progId="Word.Document.12">
                  <p:embed/>
                </p:oleObj>
              </mc:Choice>
              <mc:Fallback>
                <p:oleObj name="Document" r:id="rId14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467" y="290942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0184" y="2860666"/>
            <a:ext cx="42024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Observations: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Fitted values: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659272"/>
              </p:ext>
            </p:extLst>
          </p:nvPr>
        </p:nvGraphicFramePr>
        <p:xfrm>
          <a:off x="419209" y="4816571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270500" imgH="317500" progId="Word.Document.12">
                  <p:embed/>
                </p:oleObj>
              </mc:Choice>
              <mc:Fallback>
                <p:oleObj name="Document" r:id="rId16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9209" y="4816571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Oval 47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8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8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53" name="Rectangle 52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54" name="Rectangle 53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55" name="Oval 54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059914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292100" progId="Word.Document.12">
                  <p:embed/>
                </p:oleObj>
              </mc:Choice>
              <mc:Fallback>
                <p:oleObj name="Document" r:id="rId18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07052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9" imgW="5270500" imgH="317500" progId="Word.Document.12">
                  <p:embed/>
                </p:oleObj>
              </mc:Choice>
              <mc:Fallback>
                <p:oleObj name="Document" r:id="rId19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</p:spTree>
    <p:extLst>
      <p:ext uri="{BB962C8B-B14F-4D97-AF65-F5344CB8AC3E}">
        <p14:creationId xmlns:p14="http://schemas.microsoft.com/office/powerpoint/2010/main" val="2053842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290004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637681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04800" progId="Word.Document.12">
                  <p:embed/>
                </p:oleObj>
              </mc:Choice>
              <mc:Fallback>
                <p:oleObj name="Document" r:id="rId5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200796"/>
              </p:ext>
            </p:extLst>
          </p:nvPr>
        </p:nvGraphicFramePr>
        <p:xfrm>
          <a:off x="-579456" y="289822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579456" y="289822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0184" y="2860666"/>
            <a:ext cx="420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Residuals: 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921693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317500" progId="Word.Document.12">
                  <p:embed/>
                </p:oleObj>
              </mc:Choice>
              <mc:Fallback>
                <p:oleObj name="Document" r:id="rId9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105070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292100" progId="Word.Document.12">
                  <p:embed/>
                </p:oleObj>
              </mc:Choice>
              <mc:Fallback>
                <p:oleObj name="Document" r:id="rId11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Picture 49" descr="Rplot9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0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5" name="Rectangle 44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6" name="Rectangle 45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7" name="Oval 46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07052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5270500" imgH="317500" progId="Word.Document.12">
                  <p:embed/>
                </p:oleObj>
              </mc:Choice>
              <mc:Fallback>
                <p:oleObj name="Document" r:id="rId14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</p:spTree>
    <p:extLst>
      <p:ext uri="{BB962C8B-B14F-4D97-AF65-F5344CB8AC3E}">
        <p14:creationId xmlns:p14="http://schemas.microsoft.com/office/powerpoint/2010/main" val="29004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58182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614638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04800" progId="Word.Document.12">
                  <p:embed/>
                </p:oleObj>
              </mc:Choice>
              <mc:Fallback>
                <p:oleObj name="Document" r:id="rId5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2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39" name="Rectangle 38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460967"/>
              </p:ext>
            </p:extLst>
          </p:nvPr>
        </p:nvGraphicFramePr>
        <p:xfrm>
          <a:off x="-579456" y="289822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292100" progId="Word.Document.12">
                  <p:embed/>
                </p:oleObj>
              </mc:Choice>
              <mc:Fallback>
                <p:oleObj name="Document" r:id="rId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79456" y="289822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23" name="Oval 22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0184" y="2860666"/>
            <a:ext cx="420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Residuals: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862846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317500" progId="Word.Document.12">
                  <p:embed/>
                </p:oleObj>
              </mc:Choice>
              <mc:Fallback>
                <p:oleObj name="Document" r:id="rId10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726956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292100" progId="Word.Document.12">
                  <p:embed/>
                </p:oleObj>
              </mc:Choice>
              <mc:Fallback>
                <p:oleObj name="Document" r:id="rId12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756874"/>
              </p:ext>
            </p:extLst>
          </p:nvPr>
        </p:nvGraphicFramePr>
        <p:xfrm>
          <a:off x="-579456" y="35093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6057900" imgH="292100" progId="Word.Document.12">
                  <p:embed/>
                </p:oleObj>
              </mc:Choice>
              <mc:Fallback>
                <p:oleObj name="Document" r:id="rId1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79456" y="35093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07052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270500" imgH="317500" progId="Word.Document.12">
                  <p:embed/>
                </p:oleObj>
              </mc:Choice>
              <mc:Fallback>
                <p:oleObj name="Document" r:id="rId16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556605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6057900" imgH="292100" progId="Word.Document.12">
                  <p:embed/>
                </p:oleObj>
              </mc:Choice>
              <mc:Fallback>
                <p:oleObj name="Document" r:id="rId1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07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760368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793755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04800" progId="Word.Document.12">
                  <p:embed/>
                </p:oleObj>
              </mc:Choice>
              <mc:Fallback>
                <p:oleObj name="Document" r:id="rId5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2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39" name="Rectangle 38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091639"/>
              </p:ext>
            </p:extLst>
          </p:nvPr>
        </p:nvGraphicFramePr>
        <p:xfrm>
          <a:off x="-579456" y="289822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292100" progId="Word.Document.12">
                  <p:embed/>
                </p:oleObj>
              </mc:Choice>
              <mc:Fallback>
                <p:oleObj name="Document" r:id="rId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79456" y="289822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23" name="Oval 22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0184" y="2860666"/>
            <a:ext cx="420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Residuals: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963597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317500" progId="Word.Document.12">
                  <p:embed/>
                </p:oleObj>
              </mc:Choice>
              <mc:Fallback>
                <p:oleObj name="Document" r:id="rId10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828150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292100" progId="Word.Document.12">
                  <p:embed/>
                </p:oleObj>
              </mc:Choice>
              <mc:Fallback>
                <p:oleObj name="Document" r:id="rId12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75547"/>
              </p:ext>
            </p:extLst>
          </p:nvPr>
        </p:nvGraphicFramePr>
        <p:xfrm>
          <a:off x="-579456" y="35093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6057900" imgH="292100" progId="Word.Document.12">
                  <p:embed/>
                </p:oleObj>
              </mc:Choice>
              <mc:Fallback>
                <p:oleObj name="Document" r:id="rId1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79456" y="35093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68407"/>
              </p:ext>
            </p:extLst>
          </p:nvPr>
        </p:nvGraphicFramePr>
        <p:xfrm>
          <a:off x="-415881" y="4114800"/>
          <a:ext cx="6057901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6057900" imgH="304800" progId="Word.Document.12">
                  <p:embed/>
                </p:oleObj>
              </mc:Choice>
              <mc:Fallback>
                <p:oleObj name="Document" r:id="rId16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415881" y="4114800"/>
                        <a:ext cx="6057901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608559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317500" progId="Word.Document.12">
                  <p:embed/>
                </p:oleObj>
              </mc:Choice>
              <mc:Fallback>
                <p:oleObj name="Document" r:id="rId18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46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817681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6057900" imgH="292100" progId="Word.Document.12">
                  <p:embed/>
                </p:oleObj>
              </mc:Choice>
              <mc:Fallback>
                <p:oleObj name="Document" r:id="rId20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15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414459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55652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304800" progId="Word.Document.12">
                  <p:embed/>
                </p:oleObj>
              </mc:Choice>
              <mc:Fallback>
                <p:oleObj name="Document" r:id="rId5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2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39" name="Rectangle 38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8797"/>
              </p:ext>
            </p:extLst>
          </p:nvPr>
        </p:nvGraphicFramePr>
        <p:xfrm>
          <a:off x="-579456" y="289822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292100" progId="Word.Document.12">
                  <p:embed/>
                </p:oleObj>
              </mc:Choice>
              <mc:Fallback>
                <p:oleObj name="Document" r:id="rId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579456" y="289822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23" name="Oval 22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0184" y="2860666"/>
            <a:ext cx="420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Residuals: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691245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317500" progId="Word.Document.12">
                  <p:embed/>
                </p:oleObj>
              </mc:Choice>
              <mc:Fallback>
                <p:oleObj name="Document" r:id="rId10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475324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292100" progId="Word.Document.12">
                  <p:embed/>
                </p:oleObj>
              </mc:Choice>
              <mc:Fallback>
                <p:oleObj name="Document" r:id="rId12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363536"/>
              </p:ext>
            </p:extLst>
          </p:nvPr>
        </p:nvGraphicFramePr>
        <p:xfrm>
          <a:off x="-579456" y="35093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6057900" imgH="292100" progId="Word.Document.12">
                  <p:embed/>
                </p:oleObj>
              </mc:Choice>
              <mc:Fallback>
                <p:oleObj name="Document" r:id="rId1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579456" y="35093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742624"/>
              </p:ext>
            </p:extLst>
          </p:nvPr>
        </p:nvGraphicFramePr>
        <p:xfrm>
          <a:off x="-415881" y="4114800"/>
          <a:ext cx="6057901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6057900" imgH="304800" progId="Word.Document.12">
                  <p:embed/>
                </p:oleObj>
              </mc:Choice>
              <mc:Fallback>
                <p:oleObj name="Document" r:id="rId16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415881" y="4114800"/>
                        <a:ext cx="6057901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882168"/>
              </p:ext>
            </p:extLst>
          </p:nvPr>
        </p:nvGraphicFramePr>
        <p:xfrm>
          <a:off x="-198666" y="4899926"/>
          <a:ext cx="5270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685800" progId="Word.Document.12">
                  <p:embed/>
                </p:oleObj>
              </mc:Choice>
              <mc:Fallback>
                <p:oleObj name="Document" r:id="rId18" imgW="5270500" imgH="68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198666" y="4899926"/>
                        <a:ext cx="5270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07052"/>
              </p:ext>
            </p:extLst>
          </p:nvPr>
        </p:nvGraphicFramePr>
        <p:xfrm>
          <a:off x="2013593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5270500" imgH="317500" progId="Word.Document.12">
                  <p:embed/>
                </p:oleObj>
              </mc:Choice>
              <mc:Fallback>
                <p:oleObj name="Document" r:id="rId20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13593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343586" y="1495424"/>
            <a:ext cx="5347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Suppose we know parameter estimates       and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505331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2" imgW="6057900" imgH="292100" progId="Word.Document.12">
                  <p:embed/>
                </p:oleObj>
              </mc:Choice>
              <mc:Fallback>
                <p:oleObj name="Document" r:id="rId22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146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757166"/>
              </p:ext>
            </p:extLst>
          </p:nvPr>
        </p:nvGraphicFramePr>
        <p:xfrm>
          <a:off x="-78975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8975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14073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292100" progId="Word.Document.12">
                  <p:embed/>
                </p:oleObj>
              </mc:Choice>
              <mc:Fallback>
                <p:oleObj name="Document" r:id="rId5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008868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270500" imgH="304800" progId="Word.Document.12">
                  <p:embed/>
                </p:oleObj>
              </mc:Choice>
              <mc:Fallback>
                <p:oleObj name="Document" r:id="rId8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343586" y="1495424"/>
            <a:ext cx="5080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Obtain estimates       and</a:t>
            </a:r>
          </a:p>
          <a:p>
            <a:r>
              <a:rPr lang="en-GB" dirty="0"/>
              <a:t>Maximise likelihood of parameters given the data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024847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292100" progId="Word.Document.12">
                  <p:embed/>
                </p:oleObj>
              </mc:Choice>
              <mc:Fallback>
                <p:oleObj name="Document" r:id="rId10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71167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317500" progId="Word.Document.12">
                  <p:embed/>
                </p:oleObj>
              </mc:Choice>
              <mc:Fallback>
                <p:oleObj name="Document" r:id="rId12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0" name="Rectangle 39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1" name="Rectangle 40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2" name="Oval 41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202731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6057900" imgH="292100" progId="Word.Document.12">
                  <p:embed/>
                </p:oleObj>
              </mc:Choice>
              <mc:Fallback>
                <p:oleObj name="Document" r:id="rId1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958154"/>
              </p:ext>
            </p:extLst>
          </p:nvPr>
        </p:nvGraphicFramePr>
        <p:xfrm>
          <a:off x="-573904" y="2845922"/>
          <a:ext cx="5270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270500" imgH="685800" progId="Word.Document.12">
                  <p:embed/>
                </p:oleObj>
              </mc:Choice>
              <mc:Fallback>
                <p:oleObj name="Document" r:id="rId16" imgW="5270500" imgH="68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573904" y="2845922"/>
                        <a:ext cx="5270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243671"/>
              </p:ext>
            </p:extLst>
          </p:nvPr>
        </p:nvGraphicFramePr>
        <p:xfrm>
          <a:off x="-507541" y="3672636"/>
          <a:ext cx="5270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673100" progId="Word.Document.12">
                  <p:embed/>
                </p:oleObj>
              </mc:Choice>
              <mc:Fallback>
                <p:oleObj name="Document" r:id="rId18" imgW="52705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507541" y="3672636"/>
                        <a:ext cx="52705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038843"/>
              </p:ext>
            </p:extLst>
          </p:nvPr>
        </p:nvGraphicFramePr>
        <p:xfrm>
          <a:off x="381074" y="4323076"/>
          <a:ext cx="5270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5270500" imgH="774700" progId="Word.Document.12">
                  <p:embed/>
                </p:oleObj>
              </mc:Choice>
              <mc:Fallback>
                <p:oleObj name="Document" r:id="rId20" imgW="52705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81074" y="4323076"/>
                        <a:ext cx="5270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78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244280"/>
              </p:ext>
            </p:extLst>
          </p:nvPr>
        </p:nvGraphicFramePr>
        <p:xfrm>
          <a:off x="-78975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8975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138482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292100" progId="Word.Document.12">
                  <p:embed/>
                </p:oleObj>
              </mc:Choice>
              <mc:Fallback>
                <p:oleObj name="Document" r:id="rId5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691862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270500" imgH="304800" progId="Word.Document.12">
                  <p:embed/>
                </p:oleObj>
              </mc:Choice>
              <mc:Fallback>
                <p:oleObj name="Document" r:id="rId8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343586" y="1495424"/>
            <a:ext cx="5080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Obtain estimates       and</a:t>
            </a:r>
          </a:p>
          <a:p>
            <a:r>
              <a:rPr lang="en-GB" dirty="0"/>
              <a:t>Maximise likelihood of parameters given the data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227046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5270500" imgH="292100" progId="Word.Document.12">
                  <p:embed/>
                </p:oleObj>
              </mc:Choice>
              <mc:Fallback>
                <p:oleObj name="Document" r:id="rId10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843025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317500" progId="Word.Document.12">
                  <p:embed/>
                </p:oleObj>
              </mc:Choice>
              <mc:Fallback>
                <p:oleObj name="Document" r:id="rId12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5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0" name="Rectangle 39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1" name="Rectangle 40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2" name="Oval 41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420309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6057900" imgH="292100" progId="Word.Document.12">
                  <p:embed/>
                </p:oleObj>
              </mc:Choice>
              <mc:Fallback>
                <p:oleObj name="Document" r:id="rId1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44722"/>
              </p:ext>
            </p:extLst>
          </p:nvPr>
        </p:nvGraphicFramePr>
        <p:xfrm>
          <a:off x="-573904" y="2845922"/>
          <a:ext cx="5270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270500" imgH="685800" progId="Word.Document.12">
                  <p:embed/>
                </p:oleObj>
              </mc:Choice>
              <mc:Fallback>
                <p:oleObj name="Document" r:id="rId16" imgW="5270500" imgH="685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573904" y="2845922"/>
                        <a:ext cx="5270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070463"/>
              </p:ext>
            </p:extLst>
          </p:nvPr>
        </p:nvGraphicFramePr>
        <p:xfrm>
          <a:off x="-507541" y="3672636"/>
          <a:ext cx="5270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5270500" imgH="673100" progId="Word.Document.12">
                  <p:embed/>
                </p:oleObj>
              </mc:Choice>
              <mc:Fallback>
                <p:oleObj name="Document" r:id="rId18" imgW="52705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507541" y="3672636"/>
                        <a:ext cx="52705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207932"/>
              </p:ext>
            </p:extLst>
          </p:nvPr>
        </p:nvGraphicFramePr>
        <p:xfrm>
          <a:off x="381074" y="4323076"/>
          <a:ext cx="52705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5270500" imgH="774700" progId="Word.Document.12">
                  <p:embed/>
                </p:oleObj>
              </mc:Choice>
              <mc:Fallback>
                <p:oleObj name="Document" r:id="rId20" imgW="5270500" imgH="77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81074" y="4323076"/>
                        <a:ext cx="52705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964659"/>
              </p:ext>
            </p:extLst>
          </p:nvPr>
        </p:nvGraphicFramePr>
        <p:xfrm>
          <a:off x="153882" y="5257934"/>
          <a:ext cx="5270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2" imgW="5270500" imgH="457200" progId="Word.Document.12">
                  <p:embed/>
                </p:oleObj>
              </mc:Choice>
              <mc:Fallback>
                <p:oleObj name="Document" r:id="rId22" imgW="5270500" imgH="45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3882" y="5257934"/>
                        <a:ext cx="5270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215684"/>
              </p:ext>
            </p:extLst>
          </p:nvPr>
        </p:nvGraphicFramePr>
        <p:xfrm>
          <a:off x="1029147" y="5856048"/>
          <a:ext cx="52705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4" imgW="5270500" imgH="673100" progId="Word.Document.12">
                  <p:embed/>
                </p:oleObj>
              </mc:Choice>
              <mc:Fallback>
                <p:oleObj name="Document" r:id="rId24" imgW="52705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29147" y="5856048"/>
                        <a:ext cx="52705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835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953" y="6081178"/>
            <a:ext cx="7900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How to measure the strength of a linear relationship between variables?</a:t>
            </a:r>
          </a:p>
        </p:txBody>
      </p:sp>
    </p:spTree>
    <p:extLst>
      <p:ext uri="{BB962C8B-B14F-4D97-AF65-F5344CB8AC3E}">
        <p14:creationId xmlns:p14="http://schemas.microsoft.com/office/powerpoint/2010/main" val="258498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297680"/>
              </p:ext>
            </p:extLst>
          </p:nvPr>
        </p:nvGraphicFramePr>
        <p:xfrm>
          <a:off x="-78975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8975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17153"/>
              </p:ext>
            </p:extLst>
          </p:nvPr>
        </p:nvGraphicFramePr>
        <p:xfrm>
          <a:off x="-776909" y="3655648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673100" progId="Word.Document.12">
                  <p:embed/>
                </p:oleObj>
              </mc:Choice>
              <mc:Fallback>
                <p:oleObj name="Document" r:id="rId5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76909" y="3655648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51596"/>
              </p:ext>
            </p:extLst>
          </p:nvPr>
        </p:nvGraphicFramePr>
        <p:xfrm>
          <a:off x="-415925" y="2971009"/>
          <a:ext cx="527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406400" progId="Word.Document.12">
                  <p:embed/>
                </p:oleObj>
              </mc:Choice>
              <mc:Fallback>
                <p:oleObj name="Document" r:id="rId7" imgW="5270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15925" y="2971009"/>
                        <a:ext cx="527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323565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292100" progId="Word.Document.12">
                  <p:embed/>
                </p:oleObj>
              </mc:Choice>
              <mc:Fallback>
                <p:oleObj name="Document" r:id="rId9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Rplot9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2183884"/>
            <a:ext cx="3890939" cy="4022464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35048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2" imgW="5270500" imgH="304800" progId="Word.Document.12">
                  <p:embed/>
                </p:oleObj>
              </mc:Choice>
              <mc:Fallback>
                <p:oleObj name="Document" r:id="rId12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964741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4" imgW="5270500" imgH="292100" progId="Word.Document.12">
                  <p:embed/>
                </p:oleObj>
              </mc:Choice>
              <mc:Fallback>
                <p:oleObj name="Document" r:id="rId14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343383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5270500" imgH="317500" progId="Word.Document.12">
                  <p:embed/>
                </p:oleObj>
              </mc:Choice>
              <mc:Fallback>
                <p:oleObj name="Document" r:id="rId16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163063"/>
              </p:ext>
            </p:extLst>
          </p:nvPr>
        </p:nvGraphicFramePr>
        <p:xfrm>
          <a:off x="-1115728" y="4606987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8" imgW="6057900" imgH="673100" progId="Word.Document.12">
                  <p:embed/>
                </p:oleObj>
              </mc:Choice>
              <mc:Fallback>
                <p:oleObj name="Document" r:id="rId18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-1115728" y="4606987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77406" y="5512097"/>
            <a:ext cx="8871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Optimal parameters : minimise residual sum of squares</a:t>
            </a:r>
          </a:p>
          <a:p>
            <a:endParaRPr lang="en-GB" dirty="0"/>
          </a:p>
          <a:p>
            <a:r>
              <a:rPr lang="en-GB" dirty="0"/>
              <a:t>Maximum Likelihood and Least Squares estimates are equivalent (for Gaussian error model)  </a:t>
            </a:r>
          </a:p>
        </p:txBody>
      </p:sp>
      <p:sp>
        <p:nvSpPr>
          <p:cNvPr id="32" name="Oval 31"/>
          <p:cNvSpPr/>
          <p:nvPr/>
        </p:nvSpPr>
        <p:spPr>
          <a:xfrm>
            <a:off x="7304965" y="3377409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2" idx="4"/>
          </p:cNvCxnSpPr>
          <p:nvPr/>
        </p:nvCxnSpPr>
        <p:spPr>
          <a:xfrm>
            <a:off x="7375866" y="3531722"/>
            <a:ext cx="0" cy="3917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2"/>
          </p:cNvCxnSpPr>
          <p:nvPr/>
        </p:nvCxnSpPr>
        <p:spPr>
          <a:xfrm flipH="1">
            <a:off x="5834729" y="3454566"/>
            <a:ext cx="147023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7375866" y="4100730"/>
            <a:ext cx="1272" cy="11089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559414" y="3927725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y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39" name="Rectangle 38"/>
          <p:cNvSpPr/>
          <p:nvPr/>
        </p:nvSpPr>
        <p:spPr>
          <a:xfrm>
            <a:off x="7224120" y="3434286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ε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0" name="Rectangle 39"/>
          <p:cNvSpPr/>
          <p:nvPr/>
        </p:nvSpPr>
        <p:spPr>
          <a:xfrm>
            <a:off x="7231551" y="4377037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err="1"/>
              <a:t>ŷ</a:t>
            </a:r>
            <a:r>
              <a:rPr lang="en-GB" sz="2400" i="1" baseline="-25000" dirty="0" err="1"/>
              <a:t>i</a:t>
            </a:r>
            <a:endParaRPr lang="en-GB" sz="2400" i="1" dirty="0"/>
          </a:p>
        </p:txBody>
      </p:sp>
      <p:sp>
        <p:nvSpPr>
          <p:cNvPr id="41" name="Oval 40"/>
          <p:cNvSpPr/>
          <p:nvPr/>
        </p:nvSpPr>
        <p:spPr>
          <a:xfrm>
            <a:off x="7304965" y="3946530"/>
            <a:ext cx="141802" cy="1543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94857" y="2960742"/>
            <a:ext cx="582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/>
              <a:t>x</a:t>
            </a:r>
            <a:r>
              <a:rPr lang="en-GB" sz="2400" i="1" baseline="-25000" dirty="0"/>
              <a:t>i</a:t>
            </a:r>
            <a:endParaRPr lang="en-GB" sz="2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6977096" y="3454566"/>
            <a:ext cx="0" cy="17551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98326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6057900" imgH="292100" progId="Word.Document.12">
                  <p:embed/>
                </p:oleObj>
              </mc:Choice>
              <mc:Fallback>
                <p:oleObj name="Document" r:id="rId20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343586" y="1495424"/>
            <a:ext cx="5080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Obtain estimates       and</a:t>
            </a:r>
          </a:p>
          <a:p>
            <a:r>
              <a:rPr lang="en-GB" dirty="0"/>
              <a:t>Maximise likelihood of parameters given the data</a:t>
            </a:r>
          </a:p>
        </p:txBody>
      </p:sp>
    </p:spTree>
    <p:extLst>
      <p:ext uri="{BB962C8B-B14F-4D97-AF65-F5344CB8AC3E}">
        <p14:creationId xmlns:p14="http://schemas.microsoft.com/office/powerpoint/2010/main" val="54421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402332"/>
              </p:ext>
            </p:extLst>
          </p:nvPr>
        </p:nvGraphicFramePr>
        <p:xfrm>
          <a:off x="-78975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317500" progId="Word.Document.12">
                  <p:embed/>
                </p:oleObj>
              </mc:Choice>
              <mc:Fallback>
                <p:oleObj name="Document" r:id="rId3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8975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20130"/>
              </p:ext>
            </p:extLst>
          </p:nvPr>
        </p:nvGraphicFramePr>
        <p:xfrm>
          <a:off x="-776909" y="3655648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673100" progId="Word.Document.12">
                  <p:embed/>
                </p:oleObj>
              </mc:Choice>
              <mc:Fallback>
                <p:oleObj name="Document" r:id="rId5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76909" y="3655648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359596"/>
              </p:ext>
            </p:extLst>
          </p:nvPr>
        </p:nvGraphicFramePr>
        <p:xfrm>
          <a:off x="-415925" y="2971009"/>
          <a:ext cx="527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406400" progId="Word.Document.12">
                  <p:embed/>
                </p:oleObj>
              </mc:Choice>
              <mc:Fallback>
                <p:oleObj name="Document" r:id="rId7" imgW="52705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15925" y="2971009"/>
                        <a:ext cx="527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40374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292100" progId="Word.Document.12">
                  <p:embed/>
                </p:oleObj>
              </mc:Choice>
              <mc:Fallback>
                <p:oleObj name="Document" r:id="rId9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927048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304800" progId="Word.Document.12">
                  <p:embed/>
                </p:oleObj>
              </mc:Choice>
              <mc:Fallback>
                <p:oleObj name="Document" r:id="rId11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13145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3" imgW="5270500" imgH="292100" progId="Word.Document.12">
                  <p:embed/>
                </p:oleObj>
              </mc:Choice>
              <mc:Fallback>
                <p:oleObj name="Document" r:id="rId1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499463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5" imgW="5270500" imgH="317500" progId="Word.Document.12">
                  <p:embed/>
                </p:oleObj>
              </mc:Choice>
              <mc:Fallback>
                <p:oleObj name="Document" r:id="rId15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05222"/>
              </p:ext>
            </p:extLst>
          </p:nvPr>
        </p:nvGraphicFramePr>
        <p:xfrm>
          <a:off x="-1115728" y="4606987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7" imgW="6057900" imgH="673100" progId="Word.Document.12">
                  <p:embed/>
                </p:oleObj>
              </mc:Choice>
              <mc:Fallback>
                <p:oleObj name="Document" r:id="rId17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-1115728" y="4606987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77406" y="5512097"/>
            <a:ext cx="8871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Optimal parameters : minimise residual sum of squares</a:t>
            </a:r>
          </a:p>
          <a:p>
            <a:endParaRPr lang="en-GB" dirty="0"/>
          </a:p>
          <a:p>
            <a:r>
              <a:rPr lang="en-GB" dirty="0"/>
              <a:t>Maximum Likelihood and Least Squares estimates are equivalent (for Gaussian error model)  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169050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9" imgW="6057900" imgH="292100" progId="Word.Document.12">
                  <p:embed/>
                </p:oleObj>
              </mc:Choice>
              <mc:Fallback>
                <p:oleObj name="Document" r:id="rId19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343586" y="1495424"/>
            <a:ext cx="5080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Obtain estimates       and</a:t>
            </a:r>
          </a:p>
          <a:p>
            <a:r>
              <a:rPr lang="en-GB" dirty="0"/>
              <a:t>Maximise likelihood of parameters given the data</a:t>
            </a:r>
          </a:p>
        </p:txBody>
      </p:sp>
      <p:pic>
        <p:nvPicPr>
          <p:cNvPr id="26" name="Picture 25" descr="Rplot10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5" y="2183885"/>
            <a:ext cx="3890940" cy="4022464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772537" y="5196995"/>
            <a:ext cx="154305" cy="16618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>
            <a:off x="7181952" y="3410189"/>
            <a:ext cx="857801" cy="1186507"/>
          </a:xfrm>
          <a:prstGeom prst="arc">
            <a:avLst>
              <a:gd name="adj1" fmla="val 16118304"/>
              <a:gd name="adj2" fmla="val 0"/>
            </a:avLst>
          </a:prstGeom>
          <a:ln w="4762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638765"/>
              </p:ext>
            </p:extLst>
          </p:nvPr>
        </p:nvGraphicFramePr>
        <p:xfrm>
          <a:off x="3242747" y="4825266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2" imgW="5270500" imgH="292100" progId="Word.Document.12">
                  <p:embed/>
                </p:oleObj>
              </mc:Choice>
              <mc:Fallback>
                <p:oleObj name="Document" r:id="rId22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242747" y="4825266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58090"/>
              </p:ext>
            </p:extLst>
          </p:nvPr>
        </p:nvGraphicFramePr>
        <p:xfrm>
          <a:off x="5625296" y="3704012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4" imgW="5270500" imgH="317500" progId="Word.Document.12">
                  <p:embed/>
                </p:oleObj>
              </mc:Choice>
              <mc:Fallback>
                <p:oleObj name="Document" r:id="rId24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25296" y="3704012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623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809960"/>
              </p:ext>
            </p:extLst>
          </p:nvPr>
        </p:nvGraphicFramePr>
        <p:xfrm>
          <a:off x="36308" y="5421682"/>
          <a:ext cx="6057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647700" progId="Word.Document.12">
                  <p:embed/>
                </p:oleObj>
              </mc:Choice>
              <mc:Fallback>
                <p:oleObj name="Document" r:id="rId3" imgW="6057900" imgH="647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08" y="5421682"/>
                        <a:ext cx="60579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267765"/>
              </p:ext>
            </p:extLst>
          </p:nvPr>
        </p:nvGraphicFramePr>
        <p:xfrm>
          <a:off x="-1220835" y="6223883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17500" progId="Word.Document.12">
                  <p:embed/>
                </p:oleObj>
              </mc:Choice>
              <mc:Fallback>
                <p:oleObj name="Document" r:id="rId5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220835" y="6223883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361055"/>
              </p:ext>
            </p:extLst>
          </p:nvPr>
        </p:nvGraphicFramePr>
        <p:xfrm>
          <a:off x="-78975" y="20567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5270500" imgH="317500" progId="Word.Document.12">
                  <p:embed/>
                </p:oleObj>
              </mc:Choice>
              <mc:Fallback>
                <p:oleObj name="Document" r:id="rId7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78975" y="20567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534487"/>
              </p:ext>
            </p:extLst>
          </p:nvPr>
        </p:nvGraphicFramePr>
        <p:xfrm>
          <a:off x="4309019" y="426333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5270500" imgH="292100" progId="Word.Document.12">
                  <p:embed/>
                </p:oleObj>
              </mc:Choice>
              <mc:Fallback>
                <p:oleObj name="Document" r:id="rId9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09019" y="426333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75736"/>
              </p:ext>
            </p:extLst>
          </p:nvPr>
        </p:nvGraphicFramePr>
        <p:xfrm>
          <a:off x="4124574" y="864483"/>
          <a:ext cx="527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5270500" imgH="304800" progId="Word.Document.12">
                  <p:embed/>
                </p:oleObj>
              </mc:Choice>
              <mc:Fallback>
                <p:oleObj name="Document" r:id="rId11" imgW="52705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24574" y="864483"/>
                        <a:ext cx="527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361876"/>
              </p:ext>
            </p:extLst>
          </p:nvPr>
        </p:nvGraphicFramePr>
        <p:xfrm>
          <a:off x="4309019" y="1349374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3" imgW="5270500" imgH="292100" progId="Word.Document.12">
                  <p:embed/>
                </p:oleObj>
              </mc:Choice>
              <mc:Fallback>
                <p:oleObj name="Document" r:id="rId1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09019" y="1349374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098372"/>
              </p:ext>
            </p:extLst>
          </p:nvPr>
        </p:nvGraphicFramePr>
        <p:xfrm>
          <a:off x="4124574" y="1739228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5" imgW="5270500" imgH="317500" progId="Word.Document.12">
                  <p:embed/>
                </p:oleObj>
              </mc:Choice>
              <mc:Fallback>
                <p:oleObj name="Document" r:id="rId15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24574" y="1739228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843148"/>
              </p:ext>
            </p:extLst>
          </p:nvPr>
        </p:nvGraphicFramePr>
        <p:xfrm>
          <a:off x="3663527" y="2145396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7" imgW="6057900" imgH="292100" progId="Word.Document.12">
                  <p:embed/>
                </p:oleObj>
              </mc:Choice>
              <mc:Fallback>
                <p:oleObj name="Document" r:id="rId1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663527" y="2145396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343586" y="1495424"/>
            <a:ext cx="50807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 how do we fit the regression line?</a:t>
            </a:r>
          </a:p>
          <a:p>
            <a:endParaRPr lang="en-GB" dirty="0"/>
          </a:p>
          <a:p>
            <a:r>
              <a:rPr lang="en-GB" dirty="0"/>
              <a:t>Obtain estimates       and</a:t>
            </a:r>
          </a:p>
          <a:p>
            <a:r>
              <a:rPr lang="en-GB" dirty="0"/>
              <a:t>Maximise likelihood of parameters given the data</a:t>
            </a:r>
          </a:p>
          <a:p>
            <a:r>
              <a:rPr lang="en-GB" dirty="0"/>
              <a:t>Minimise sum of squared residuals</a:t>
            </a:r>
          </a:p>
        </p:txBody>
      </p:sp>
      <p:pic>
        <p:nvPicPr>
          <p:cNvPr id="26" name="Picture 25" descr="Rplot10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5" y="2183885"/>
            <a:ext cx="3890940" cy="4022464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772537" y="5196995"/>
            <a:ext cx="154305" cy="166183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>
            <a:off x="7181952" y="3410189"/>
            <a:ext cx="857801" cy="1186507"/>
          </a:xfrm>
          <a:prstGeom prst="arc">
            <a:avLst>
              <a:gd name="adj1" fmla="val 16118304"/>
              <a:gd name="adj2" fmla="val 0"/>
            </a:avLst>
          </a:prstGeom>
          <a:ln w="47625">
            <a:solidFill>
              <a:schemeClr val="accent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83571"/>
              </p:ext>
            </p:extLst>
          </p:nvPr>
        </p:nvGraphicFramePr>
        <p:xfrm>
          <a:off x="3242747" y="4825266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0" imgW="5270500" imgH="292100" progId="Word.Document.12">
                  <p:embed/>
                </p:oleObj>
              </mc:Choice>
              <mc:Fallback>
                <p:oleObj name="Document" r:id="rId20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242747" y="4825266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898317"/>
              </p:ext>
            </p:extLst>
          </p:nvPr>
        </p:nvGraphicFramePr>
        <p:xfrm>
          <a:off x="5625296" y="3704012"/>
          <a:ext cx="5270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2" imgW="5270500" imgH="317500" progId="Word.Document.12">
                  <p:embed/>
                </p:oleObj>
              </mc:Choice>
              <mc:Fallback>
                <p:oleObj name="Document" r:id="rId22" imgW="52705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625296" y="3704012"/>
                        <a:ext cx="52705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09158"/>
              </p:ext>
            </p:extLst>
          </p:nvPr>
        </p:nvGraphicFramePr>
        <p:xfrm>
          <a:off x="-574904" y="3131834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4" imgW="6057900" imgH="673100" progId="Word.Document.12">
                  <p:embed/>
                </p:oleObj>
              </mc:Choice>
              <mc:Fallback>
                <p:oleObj name="Document" r:id="rId24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-574904" y="3131834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590496"/>
              </p:ext>
            </p:extLst>
          </p:nvPr>
        </p:nvGraphicFramePr>
        <p:xfrm>
          <a:off x="-432604" y="4021512"/>
          <a:ext cx="60579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6" imgW="6057900" imgH="673100" progId="Word.Document.12">
                  <p:embed/>
                </p:oleObj>
              </mc:Choice>
              <mc:Fallback>
                <p:oleObj name="Document" r:id="rId26" imgW="6057900" imgH="67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-432604" y="4021512"/>
                        <a:ext cx="605790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43586" y="4953821"/>
            <a:ext cx="1424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Final answer: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Example: </a:t>
            </a:r>
            <a:r>
              <a:rPr lang="en-GB" i="1" dirty="0"/>
              <a:t>Predicting timber volume of felled black cherry trees</a:t>
            </a:r>
          </a:p>
        </p:txBody>
      </p:sp>
      <p:pic>
        <p:nvPicPr>
          <p:cNvPr id="6" name="Picture 5" descr="example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51" y="1495424"/>
            <a:ext cx="3657600" cy="37382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4980" y="2459504"/>
            <a:ext cx="64986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onaco"/>
                <a:cs typeface="Monaco"/>
              </a:rPr>
              <a:t>&gt; </a:t>
            </a:r>
            <a:r>
              <a:rPr lang="en-US" sz="900" dirty="0" err="1">
                <a:latin typeface="Monaco"/>
                <a:cs typeface="Monaco"/>
              </a:rPr>
              <a:t>cor</a:t>
            </a:r>
            <a:r>
              <a:rPr lang="en-US" sz="900" dirty="0">
                <a:latin typeface="Monaco"/>
                <a:cs typeface="Monaco"/>
              </a:rPr>
              <a:t>(</a:t>
            </a:r>
            <a:r>
              <a:rPr lang="en-US" sz="900" dirty="0" err="1">
                <a:latin typeface="Monaco"/>
                <a:cs typeface="Monaco"/>
              </a:rPr>
              <a:t>trees$Volume,trees$Girth</a:t>
            </a:r>
            <a:r>
              <a:rPr lang="en-US" sz="900" dirty="0">
                <a:latin typeface="Monaco"/>
                <a:cs typeface="Monaco"/>
              </a:rPr>
              <a:t>)</a:t>
            </a:r>
          </a:p>
          <a:p>
            <a:r>
              <a:rPr lang="en-US" sz="900" dirty="0">
                <a:latin typeface="Monaco"/>
                <a:cs typeface="Monaco"/>
              </a:rPr>
              <a:t>[1] 0.9671194</a:t>
            </a: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&gt; m1 = </a:t>
            </a:r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Volume~Girth,data</a:t>
            </a:r>
            <a:r>
              <a:rPr lang="de-DE" sz="900" dirty="0">
                <a:latin typeface="Monaco"/>
                <a:cs typeface="Monaco"/>
              </a:rPr>
              <a:t>=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r>
              <a:rPr lang="de-DE" sz="900" dirty="0">
                <a:latin typeface="Monaco"/>
                <a:cs typeface="Monaco"/>
              </a:rPr>
              <a:t>&gt; </a:t>
            </a:r>
            <a:r>
              <a:rPr lang="de-DE" sz="900" dirty="0" err="1">
                <a:latin typeface="Monaco"/>
                <a:cs typeface="Monaco"/>
              </a:rPr>
              <a:t>summary</a:t>
            </a:r>
            <a:r>
              <a:rPr lang="de-DE" sz="900" dirty="0">
                <a:latin typeface="Monaco"/>
                <a:cs typeface="Monaco"/>
              </a:rPr>
              <a:t>(m1)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Call:</a:t>
            </a:r>
          </a:p>
          <a:p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formula</a:t>
            </a:r>
            <a:r>
              <a:rPr lang="de-DE" sz="900" dirty="0">
                <a:latin typeface="Monaco"/>
                <a:cs typeface="Monaco"/>
              </a:rPr>
              <a:t> = Volume ~ </a:t>
            </a:r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, </a:t>
            </a:r>
            <a:r>
              <a:rPr lang="de-DE" sz="900" dirty="0" err="1">
                <a:latin typeface="Monaco"/>
                <a:cs typeface="Monaco"/>
              </a:rPr>
              <a:t>data</a:t>
            </a:r>
            <a:r>
              <a:rPr lang="de-DE" sz="900" dirty="0">
                <a:latin typeface="Monaco"/>
                <a:cs typeface="Monaco"/>
              </a:rPr>
              <a:t> = 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Residuals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Min     1Q Median     3Q    Max </a:t>
            </a:r>
          </a:p>
          <a:p>
            <a:r>
              <a:rPr lang="de-DE" sz="900" dirty="0">
                <a:latin typeface="Monaco"/>
                <a:cs typeface="Monaco"/>
              </a:rPr>
              <a:t>-8.065 -3.107  0.152  3.495  9.587 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Coefficients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         </a:t>
            </a:r>
            <a:r>
              <a:rPr lang="de-DE" sz="900" dirty="0" err="1">
                <a:latin typeface="Monaco"/>
                <a:cs typeface="Monaco"/>
              </a:rPr>
              <a:t>Estimate</a:t>
            </a:r>
            <a:r>
              <a:rPr lang="de-DE" sz="900" dirty="0">
                <a:latin typeface="Monaco"/>
                <a:cs typeface="Monaco"/>
              </a:rPr>
              <a:t> Std. Error t 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Pr</a:t>
            </a:r>
            <a:r>
              <a:rPr lang="de-DE" sz="900" dirty="0">
                <a:latin typeface="Monaco"/>
                <a:cs typeface="Monaco"/>
              </a:rPr>
              <a:t>(&gt;|t|)    </a:t>
            </a:r>
          </a:p>
          <a:p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Intercept</a:t>
            </a:r>
            <a:r>
              <a:rPr lang="de-DE" sz="900" dirty="0">
                <a:latin typeface="Monaco"/>
                <a:cs typeface="Monaco"/>
              </a:rPr>
              <a:t>) -36.9435     3.3651  -10.98 7.62e-12 ***</a:t>
            </a:r>
          </a:p>
          <a:p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         5.0659     0.2474   20.48  &lt; 2e-16 ***</a:t>
            </a:r>
          </a:p>
          <a:p>
            <a:r>
              <a:rPr lang="de-DE" sz="900" dirty="0">
                <a:latin typeface="Monaco"/>
                <a:cs typeface="Monaco"/>
              </a:rPr>
              <a:t>---</a:t>
            </a:r>
          </a:p>
          <a:p>
            <a:r>
              <a:rPr lang="de-DE" sz="900" dirty="0" err="1">
                <a:latin typeface="Monaco"/>
                <a:cs typeface="Monaco"/>
              </a:rPr>
              <a:t>Signif</a:t>
            </a:r>
            <a:r>
              <a:rPr lang="de-DE" sz="900" dirty="0">
                <a:latin typeface="Monaco"/>
                <a:cs typeface="Monaco"/>
              </a:rPr>
              <a:t>. </a:t>
            </a:r>
            <a:r>
              <a:rPr lang="de-DE" sz="900" dirty="0" err="1">
                <a:latin typeface="Monaco"/>
                <a:cs typeface="Monaco"/>
              </a:rPr>
              <a:t>codes</a:t>
            </a:r>
            <a:r>
              <a:rPr lang="de-DE" sz="9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Residual </a:t>
            </a:r>
            <a:r>
              <a:rPr lang="de-DE" sz="900" dirty="0" err="1">
                <a:latin typeface="Monaco"/>
                <a:cs typeface="Monaco"/>
              </a:rPr>
              <a:t>standard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error</a:t>
            </a:r>
            <a:r>
              <a:rPr lang="de-DE" sz="900" dirty="0">
                <a:latin typeface="Monaco"/>
                <a:cs typeface="Monaco"/>
              </a:rPr>
              <a:t>: 4.252 on 29 </a:t>
            </a:r>
            <a:r>
              <a:rPr lang="de-DE" sz="900" dirty="0" err="1">
                <a:latin typeface="Monaco"/>
                <a:cs typeface="Monaco"/>
              </a:rPr>
              <a:t>degrees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of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freedom</a:t>
            </a:r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Multiple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0.9353,	</a:t>
            </a:r>
            <a:r>
              <a:rPr lang="de-DE" sz="900" dirty="0" err="1">
                <a:latin typeface="Monaco"/>
                <a:cs typeface="Monaco"/>
              </a:rPr>
              <a:t>Adjusted</a:t>
            </a:r>
            <a:r>
              <a:rPr lang="de-DE" sz="900" dirty="0">
                <a:latin typeface="Monaco"/>
                <a:cs typeface="Monaco"/>
              </a:rPr>
              <a:t>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0.9331 </a:t>
            </a:r>
          </a:p>
          <a:p>
            <a:r>
              <a:rPr lang="de-DE" sz="900" dirty="0">
                <a:latin typeface="Monaco"/>
                <a:cs typeface="Monaco"/>
              </a:rPr>
              <a:t>F-</a:t>
            </a:r>
            <a:r>
              <a:rPr lang="de-DE" sz="900" dirty="0" err="1">
                <a:latin typeface="Monaco"/>
                <a:cs typeface="Monaco"/>
              </a:rPr>
              <a:t>statistic</a:t>
            </a:r>
            <a:r>
              <a:rPr lang="de-DE" sz="900" dirty="0">
                <a:latin typeface="Monaco"/>
                <a:cs typeface="Monaco"/>
              </a:rPr>
              <a:t>: 419.4 on 1 </a:t>
            </a:r>
            <a:r>
              <a:rPr lang="de-DE" sz="900" dirty="0" err="1">
                <a:latin typeface="Monaco"/>
                <a:cs typeface="Monaco"/>
              </a:rPr>
              <a:t>and</a:t>
            </a:r>
            <a:r>
              <a:rPr lang="de-DE" sz="900" dirty="0">
                <a:latin typeface="Monaco"/>
                <a:cs typeface="Monaco"/>
              </a:rPr>
              <a:t> 29 DF,  p-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: &lt; 2.2e-16</a:t>
            </a:r>
            <a:endParaRPr lang="en-US" sz="900" dirty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0011" y="5113061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Volume</a:t>
            </a:r>
          </a:p>
          <a:p>
            <a:r>
              <a:rPr lang="en-GB" dirty="0"/>
              <a:t>Predictor: 	x = Girth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657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ample1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551" y="1495424"/>
            <a:ext cx="3657600" cy="373820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608630"/>
              </p:ext>
            </p:extLst>
          </p:nvPr>
        </p:nvGraphicFramePr>
        <p:xfrm>
          <a:off x="3599240" y="590852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057900" imgH="292100" progId="Word.Document.12">
                  <p:embed/>
                </p:oleObj>
              </mc:Choice>
              <mc:Fallback>
                <p:oleObj name="Document" r:id="rId4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9240" y="590852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Example: </a:t>
            </a:r>
            <a:r>
              <a:rPr lang="en-GB" i="1" dirty="0"/>
              <a:t>Predicting timber volume of felled black cherry trees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980" y="2459504"/>
            <a:ext cx="64986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onaco"/>
                <a:cs typeface="Monaco"/>
              </a:rPr>
              <a:t>&gt; </a:t>
            </a:r>
            <a:r>
              <a:rPr lang="en-US" sz="900" dirty="0" err="1">
                <a:latin typeface="Monaco"/>
                <a:cs typeface="Monaco"/>
              </a:rPr>
              <a:t>cor</a:t>
            </a:r>
            <a:r>
              <a:rPr lang="en-US" sz="900" dirty="0">
                <a:latin typeface="Monaco"/>
                <a:cs typeface="Monaco"/>
              </a:rPr>
              <a:t>(</a:t>
            </a:r>
            <a:r>
              <a:rPr lang="en-US" sz="900" dirty="0" err="1">
                <a:latin typeface="Monaco"/>
                <a:cs typeface="Monaco"/>
              </a:rPr>
              <a:t>trees$Volume,trees$Girth</a:t>
            </a:r>
            <a:r>
              <a:rPr lang="en-US" sz="900" dirty="0">
                <a:latin typeface="Monaco"/>
                <a:cs typeface="Monaco"/>
              </a:rPr>
              <a:t>)</a:t>
            </a:r>
          </a:p>
          <a:p>
            <a:r>
              <a:rPr lang="en-US" sz="900" dirty="0">
                <a:latin typeface="Monaco"/>
                <a:cs typeface="Monaco"/>
              </a:rPr>
              <a:t>[1] 0.9671194</a:t>
            </a: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&gt; m1 = </a:t>
            </a:r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Volume~Girth,data</a:t>
            </a:r>
            <a:r>
              <a:rPr lang="de-DE" sz="900" dirty="0">
                <a:latin typeface="Monaco"/>
                <a:cs typeface="Monaco"/>
              </a:rPr>
              <a:t>=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r>
              <a:rPr lang="de-DE" sz="900" dirty="0">
                <a:latin typeface="Monaco"/>
                <a:cs typeface="Monaco"/>
              </a:rPr>
              <a:t>&gt; </a:t>
            </a:r>
            <a:r>
              <a:rPr lang="de-DE" sz="900" dirty="0" err="1">
                <a:latin typeface="Monaco"/>
                <a:cs typeface="Monaco"/>
              </a:rPr>
              <a:t>summary</a:t>
            </a:r>
            <a:r>
              <a:rPr lang="de-DE" sz="900" dirty="0">
                <a:latin typeface="Monaco"/>
                <a:cs typeface="Monaco"/>
              </a:rPr>
              <a:t>(m1)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Call:</a:t>
            </a:r>
          </a:p>
          <a:p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formula</a:t>
            </a:r>
            <a:r>
              <a:rPr lang="de-DE" sz="900" dirty="0">
                <a:latin typeface="Monaco"/>
                <a:cs typeface="Monaco"/>
              </a:rPr>
              <a:t> = Volume ~ </a:t>
            </a:r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, </a:t>
            </a:r>
            <a:r>
              <a:rPr lang="de-DE" sz="900" dirty="0" err="1">
                <a:latin typeface="Monaco"/>
                <a:cs typeface="Monaco"/>
              </a:rPr>
              <a:t>data</a:t>
            </a:r>
            <a:r>
              <a:rPr lang="de-DE" sz="900" dirty="0">
                <a:latin typeface="Monaco"/>
                <a:cs typeface="Monaco"/>
              </a:rPr>
              <a:t> = 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Residuals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Min     1Q Median     3Q    Max </a:t>
            </a:r>
          </a:p>
          <a:p>
            <a:r>
              <a:rPr lang="de-DE" sz="900" dirty="0">
                <a:latin typeface="Monaco"/>
                <a:cs typeface="Monaco"/>
              </a:rPr>
              <a:t>-8.065 -3.107  0.152  3.495  9.587 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Coefficients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         </a:t>
            </a:r>
            <a:r>
              <a:rPr lang="de-DE" sz="900" dirty="0" err="1">
                <a:latin typeface="Monaco"/>
                <a:cs typeface="Monaco"/>
              </a:rPr>
              <a:t>Estimate</a:t>
            </a:r>
            <a:r>
              <a:rPr lang="de-DE" sz="900" dirty="0">
                <a:latin typeface="Monaco"/>
                <a:cs typeface="Monaco"/>
              </a:rPr>
              <a:t> Std. Error t 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Pr</a:t>
            </a:r>
            <a:r>
              <a:rPr lang="de-DE" sz="900" dirty="0">
                <a:latin typeface="Monaco"/>
                <a:cs typeface="Monaco"/>
              </a:rPr>
              <a:t>(&gt;|t|)    </a:t>
            </a:r>
          </a:p>
          <a:p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Intercept</a:t>
            </a:r>
            <a:r>
              <a:rPr lang="de-DE" sz="900" dirty="0">
                <a:latin typeface="Monaco"/>
                <a:cs typeface="Monaco"/>
              </a:rPr>
              <a:t>) -36.9435     3.3651  -10.98 7.62e-12 ***</a:t>
            </a:r>
          </a:p>
          <a:p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         5.0659     0.2474   20.48  &lt; 2e-16 ***</a:t>
            </a:r>
          </a:p>
          <a:p>
            <a:r>
              <a:rPr lang="de-DE" sz="900" dirty="0">
                <a:latin typeface="Monaco"/>
                <a:cs typeface="Monaco"/>
              </a:rPr>
              <a:t>---</a:t>
            </a:r>
          </a:p>
          <a:p>
            <a:r>
              <a:rPr lang="de-DE" sz="900" dirty="0" err="1">
                <a:latin typeface="Monaco"/>
                <a:cs typeface="Monaco"/>
              </a:rPr>
              <a:t>Signif</a:t>
            </a:r>
            <a:r>
              <a:rPr lang="de-DE" sz="900" dirty="0">
                <a:latin typeface="Monaco"/>
                <a:cs typeface="Monaco"/>
              </a:rPr>
              <a:t>. </a:t>
            </a:r>
            <a:r>
              <a:rPr lang="de-DE" sz="900" dirty="0" err="1">
                <a:latin typeface="Monaco"/>
                <a:cs typeface="Monaco"/>
              </a:rPr>
              <a:t>codes</a:t>
            </a:r>
            <a:r>
              <a:rPr lang="de-DE" sz="9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Residual </a:t>
            </a:r>
            <a:r>
              <a:rPr lang="de-DE" sz="900" dirty="0" err="1">
                <a:latin typeface="Monaco"/>
                <a:cs typeface="Monaco"/>
              </a:rPr>
              <a:t>standard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error</a:t>
            </a:r>
            <a:r>
              <a:rPr lang="de-DE" sz="900" dirty="0">
                <a:latin typeface="Monaco"/>
                <a:cs typeface="Monaco"/>
              </a:rPr>
              <a:t>: 4.252 on 29 </a:t>
            </a:r>
            <a:r>
              <a:rPr lang="de-DE" sz="900" dirty="0" err="1">
                <a:latin typeface="Monaco"/>
                <a:cs typeface="Monaco"/>
              </a:rPr>
              <a:t>degrees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of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freedom</a:t>
            </a:r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Multiple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0.9353,	</a:t>
            </a:r>
            <a:r>
              <a:rPr lang="de-DE" sz="900" dirty="0" err="1">
                <a:latin typeface="Monaco"/>
                <a:cs typeface="Monaco"/>
              </a:rPr>
              <a:t>Adjusted</a:t>
            </a:r>
            <a:r>
              <a:rPr lang="de-DE" sz="900" dirty="0">
                <a:latin typeface="Monaco"/>
                <a:cs typeface="Monaco"/>
              </a:rPr>
              <a:t>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0.9331 </a:t>
            </a:r>
          </a:p>
          <a:p>
            <a:r>
              <a:rPr lang="de-DE" sz="900" dirty="0">
                <a:latin typeface="Monaco"/>
                <a:cs typeface="Monaco"/>
              </a:rPr>
              <a:t>F-</a:t>
            </a:r>
            <a:r>
              <a:rPr lang="de-DE" sz="900" dirty="0" err="1">
                <a:latin typeface="Monaco"/>
                <a:cs typeface="Monaco"/>
              </a:rPr>
              <a:t>statistic</a:t>
            </a:r>
            <a:r>
              <a:rPr lang="de-DE" sz="900" dirty="0">
                <a:latin typeface="Monaco"/>
                <a:cs typeface="Monaco"/>
              </a:rPr>
              <a:t>: 419.4 on 1 </a:t>
            </a:r>
            <a:r>
              <a:rPr lang="de-DE" sz="900" dirty="0" err="1">
                <a:latin typeface="Monaco"/>
                <a:cs typeface="Monaco"/>
              </a:rPr>
              <a:t>and</a:t>
            </a:r>
            <a:r>
              <a:rPr lang="de-DE" sz="900" dirty="0">
                <a:latin typeface="Monaco"/>
                <a:cs typeface="Monaco"/>
              </a:rPr>
              <a:t> 29 DF,  p-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: &lt; 2.2e-16</a:t>
            </a:r>
            <a:endParaRPr lang="en-US" sz="900" dirty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0011" y="5113061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Volume</a:t>
            </a:r>
          </a:p>
          <a:p>
            <a:r>
              <a:rPr lang="en-GB" dirty="0"/>
              <a:t>Predictor: 	x = Girth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389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801794"/>
              </p:ext>
            </p:extLst>
          </p:nvPr>
        </p:nvGraphicFramePr>
        <p:xfrm>
          <a:off x="3333145" y="6286181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145" y="6286181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example1_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8" y="1374853"/>
            <a:ext cx="3657600" cy="373820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593422"/>
              </p:ext>
            </p:extLst>
          </p:nvPr>
        </p:nvGraphicFramePr>
        <p:xfrm>
          <a:off x="3816954" y="590852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6057900" imgH="292100" progId="Word.Document.12">
                  <p:embed/>
                </p:oleObj>
              </mc:Choice>
              <mc:Fallback>
                <p:oleObj name="Document" r:id="rId6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6954" y="590852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Example: </a:t>
            </a:r>
            <a:r>
              <a:rPr lang="en-GB" i="1" dirty="0"/>
              <a:t>Predicting timber volume of felled black cherry trees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980" y="2459504"/>
            <a:ext cx="64986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onaco"/>
                <a:cs typeface="Monaco"/>
              </a:rPr>
              <a:t>&gt; </a:t>
            </a:r>
            <a:r>
              <a:rPr lang="en-US" sz="900" dirty="0" err="1">
                <a:latin typeface="Monaco"/>
                <a:cs typeface="Monaco"/>
              </a:rPr>
              <a:t>cor</a:t>
            </a:r>
            <a:r>
              <a:rPr lang="en-US" sz="900" dirty="0">
                <a:latin typeface="Monaco"/>
                <a:cs typeface="Monaco"/>
              </a:rPr>
              <a:t>(</a:t>
            </a:r>
            <a:r>
              <a:rPr lang="en-US" sz="900" dirty="0" err="1">
                <a:latin typeface="Monaco"/>
                <a:cs typeface="Monaco"/>
              </a:rPr>
              <a:t>trees$Volume,trees$Girth</a:t>
            </a:r>
            <a:r>
              <a:rPr lang="en-US" sz="900" dirty="0">
                <a:latin typeface="Monaco"/>
                <a:cs typeface="Monaco"/>
              </a:rPr>
              <a:t>)</a:t>
            </a:r>
          </a:p>
          <a:p>
            <a:r>
              <a:rPr lang="en-US" sz="900" dirty="0">
                <a:latin typeface="Monaco"/>
                <a:cs typeface="Monaco"/>
              </a:rPr>
              <a:t>[1] 0.9671194</a:t>
            </a: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&gt; m1 = </a:t>
            </a:r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Volume~Girth,data</a:t>
            </a:r>
            <a:r>
              <a:rPr lang="de-DE" sz="900" dirty="0">
                <a:latin typeface="Monaco"/>
                <a:cs typeface="Monaco"/>
              </a:rPr>
              <a:t>=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r>
              <a:rPr lang="de-DE" sz="900" dirty="0">
                <a:latin typeface="Monaco"/>
                <a:cs typeface="Monaco"/>
              </a:rPr>
              <a:t>&gt; </a:t>
            </a:r>
            <a:r>
              <a:rPr lang="de-DE" sz="900" dirty="0" err="1">
                <a:latin typeface="Monaco"/>
                <a:cs typeface="Monaco"/>
              </a:rPr>
              <a:t>summary</a:t>
            </a:r>
            <a:r>
              <a:rPr lang="de-DE" sz="900" dirty="0">
                <a:latin typeface="Monaco"/>
                <a:cs typeface="Monaco"/>
              </a:rPr>
              <a:t>(m1)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Call:</a:t>
            </a:r>
          </a:p>
          <a:p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formula</a:t>
            </a:r>
            <a:r>
              <a:rPr lang="de-DE" sz="900" dirty="0">
                <a:latin typeface="Monaco"/>
                <a:cs typeface="Monaco"/>
              </a:rPr>
              <a:t> = Volume ~ </a:t>
            </a:r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, </a:t>
            </a:r>
            <a:r>
              <a:rPr lang="de-DE" sz="900" dirty="0" err="1">
                <a:latin typeface="Monaco"/>
                <a:cs typeface="Monaco"/>
              </a:rPr>
              <a:t>data</a:t>
            </a:r>
            <a:r>
              <a:rPr lang="de-DE" sz="900" dirty="0">
                <a:latin typeface="Monaco"/>
                <a:cs typeface="Monaco"/>
              </a:rPr>
              <a:t> = 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Residuals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Min     1Q Median     3Q    Max </a:t>
            </a:r>
          </a:p>
          <a:p>
            <a:r>
              <a:rPr lang="de-DE" sz="900" dirty="0">
                <a:latin typeface="Monaco"/>
                <a:cs typeface="Monaco"/>
              </a:rPr>
              <a:t>-8.065 -3.107  0.152  3.495  9.587 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Coefficients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         </a:t>
            </a:r>
            <a:r>
              <a:rPr lang="de-DE" sz="900" dirty="0" err="1">
                <a:latin typeface="Monaco"/>
                <a:cs typeface="Monaco"/>
              </a:rPr>
              <a:t>Estimate</a:t>
            </a:r>
            <a:r>
              <a:rPr lang="de-DE" sz="900" dirty="0">
                <a:latin typeface="Monaco"/>
                <a:cs typeface="Monaco"/>
              </a:rPr>
              <a:t> Std. Error t 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Pr</a:t>
            </a:r>
            <a:r>
              <a:rPr lang="de-DE" sz="900" dirty="0">
                <a:latin typeface="Monaco"/>
                <a:cs typeface="Monaco"/>
              </a:rPr>
              <a:t>(&gt;|t|)    </a:t>
            </a:r>
          </a:p>
          <a:p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Intercept</a:t>
            </a:r>
            <a:r>
              <a:rPr lang="de-DE" sz="900" dirty="0">
                <a:latin typeface="Monaco"/>
                <a:cs typeface="Monaco"/>
              </a:rPr>
              <a:t>) -36.9435     3.3651  -10.98 7.62e-12 ***</a:t>
            </a:r>
          </a:p>
          <a:p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         5.0659     0.2474   20.48  &lt; 2e-16 ***</a:t>
            </a:r>
          </a:p>
          <a:p>
            <a:r>
              <a:rPr lang="de-DE" sz="900" dirty="0">
                <a:latin typeface="Monaco"/>
                <a:cs typeface="Monaco"/>
              </a:rPr>
              <a:t>---</a:t>
            </a:r>
          </a:p>
          <a:p>
            <a:r>
              <a:rPr lang="de-DE" sz="900" dirty="0" err="1">
                <a:latin typeface="Monaco"/>
                <a:cs typeface="Monaco"/>
              </a:rPr>
              <a:t>Signif</a:t>
            </a:r>
            <a:r>
              <a:rPr lang="de-DE" sz="900" dirty="0">
                <a:latin typeface="Monaco"/>
                <a:cs typeface="Monaco"/>
              </a:rPr>
              <a:t>. </a:t>
            </a:r>
            <a:r>
              <a:rPr lang="de-DE" sz="900" dirty="0" err="1">
                <a:latin typeface="Monaco"/>
                <a:cs typeface="Monaco"/>
              </a:rPr>
              <a:t>codes</a:t>
            </a:r>
            <a:r>
              <a:rPr lang="de-DE" sz="9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Residual </a:t>
            </a:r>
            <a:r>
              <a:rPr lang="de-DE" sz="900" dirty="0" err="1">
                <a:latin typeface="Monaco"/>
                <a:cs typeface="Monaco"/>
              </a:rPr>
              <a:t>standard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error</a:t>
            </a:r>
            <a:r>
              <a:rPr lang="de-DE" sz="900" dirty="0">
                <a:latin typeface="Monaco"/>
                <a:cs typeface="Monaco"/>
              </a:rPr>
              <a:t>: 4.252 on 29 </a:t>
            </a:r>
            <a:r>
              <a:rPr lang="de-DE" sz="900" dirty="0" err="1">
                <a:latin typeface="Monaco"/>
                <a:cs typeface="Monaco"/>
              </a:rPr>
              <a:t>degrees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of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freedom</a:t>
            </a:r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Multiple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0.9353,	</a:t>
            </a:r>
            <a:r>
              <a:rPr lang="de-DE" sz="900" dirty="0" err="1">
                <a:latin typeface="Monaco"/>
                <a:cs typeface="Monaco"/>
              </a:rPr>
              <a:t>Adjusted</a:t>
            </a:r>
            <a:r>
              <a:rPr lang="de-DE" sz="900" dirty="0">
                <a:latin typeface="Monaco"/>
                <a:cs typeface="Monaco"/>
              </a:rPr>
              <a:t>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0.9331 </a:t>
            </a:r>
          </a:p>
          <a:p>
            <a:r>
              <a:rPr lang="de-DE" sz="900" dirty="0">
                <a:latin typeface="Monaco"/>
                <a:cs typeface="Monaco"/>
              </a:rPr>
              <a:t>F-</a:t>
            </a:r>
            <a:r>
              <a:rPr lang="de-DE" sz="900" dirty="0" err="1">
                <a:latin typeface="Monaco"/>
                <a:cs typeface="Monaco"/>
              </a:rPr>
              <a:t>statistic</a:t>
            </a:r>
            <a:r>
              <a:rPr lang="de-DE" sz="900" dirty="0">
                <a:latin typeface="Monaco"/>
                <a:cs typeface="Monaco"/>
              </a:rPr>
              <a:t>: 419.4 on 1 </a:t>
            </a:r>
            <a:r>
              <a:rPr lang="de-DE" sz="900" dirty="0" err="1">
                <a:latin typeface="Monaco"/>
                <a:cs typeface="Monaco"/>
              </a:rPr>
              <a:t>and</a:t>
            </a:r>
            <a:r>
              <a:rPr lang="de-DE" sz="900" dirty="0">
                <a:latin typeface="Monaco"/>
                <a:cs typeface="Monaco"/>
              </a:rPr>
              <a:t> 29 DF,  p-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: &lt; 2.2e-16</a:t>
            </a:r>
            <a:endParaRPr lang="en-US" sz="900" dirty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0011" y="5113061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Volume</a:t>
            </a:r>
          </a:p>
          <a:p>
            <a:r>
              <a:rPr lang="en-GB" dirty="0"/>
              <a:t>Predictor: 	x = Girth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420043"/>
              </p:ext>
            </p:extLst>
          </p:nvPr>
        </p:nvGraphicFramePr>
        <p:xfrm>
          <a:off x="604112" y="6005272"/>
          <a:ext cx="43465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901700" progId="Word.Document.12">
                  <p:embed/>
                </p:oleObj>
              </mc:Choice>
              <mc:Fallback>
                <p:oleObj name="Document" r:id="rId8" imgW="6057900" imgH="90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4112" y="6005272"/>
                        <a:ext cx="4346575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729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99512"/>
              </p:ext>
            </p:extLst>
          </p:nvPr>
        </p:nvGraphicFramePr>
        <p:xfrm>
          <a:off x="3333145" y="6286181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145" y="6286181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example1_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98" y="1374853"/>
            <a:ext cx="3657600" cy="373820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382412"/>
              </p:ext>
            </p:extLst>
          </p:nvPr>
        </p:nvGraphicFramePr>
        <p:xfrm>
          <a:off x="3816954" y="590852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6057900" imgH="292100" progId="Word.Document.12">
                  <p:embed/>
                </p:oleObj>
              </mc:Choice>
              <mc:Fallback>
                <p:oleObj name="Document" r:id="rId6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6954" y="590852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Example: </a:t>
            </a:r>
            <a:r>
              <a:rPr lang="en-GB" i="1" dirty="0"/>
              <a:t>Predicting timber volume of felled black cherry trees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4980" y="2459504"/>
            <a:ext cx="649861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Monaco"/>
                <a:cs typeface="Monaco"/>
              </a:rPr>
              <a:t>&gt; </a:t>
            </a:r>
            <a:r>
              <a:rPr lang="en-US" sz="900" dirty="0" err="1">
                <a:latin typeface="Monaco"/>
                <a:cs typeface="Monaco"/>
              </a:rPr>
              <a:t>cor</a:t>
            </a:r>
            <a:r>
              <a:rPr lang="en-US" sz="900" dirty="0">
                <a:latin typeface="Monaco"/>
                <a:cs typeface="Monaco"/>
              </a:rPr>
              <a:t>(</a:t>
            </a:r>
            <a:r>
              <a:rPr lang="en-US" sz="900" dirty="0" err="1">
                <a:latin typeface="Monaco"/>
                <a:cs typeface="Monaco"/>
              </a:rPr>
              <a:t>trees$Volume,trees$Girth</a:t>
            </a:r>
            <a:r>
              <a:rPr lang="en-US" sz="900" dirty="0">
                <a:latin typeface="Monaco"/>
                <a:cs typeface="Monaco"/>
              </a:rPr>
              <a:t>)</a:t>
            </a:r>
          </a:p>
          <a:p>
            <a:r>
              <a:rPr lang="en-US" sz="900" dirty="0">
                <a:latin typeface="Monaco"/>
                <a:cs typeface="Monaco"/>
              </a:rPr>
              <a:t>[1] 0.9671194</a:t>
            </a: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endParaRPr lang="en-US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&gt; m1 = </a:t>
            </a:r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Volume~Girth,data</a:t>
            </a:r>
            <a:r>
              <a:rPr lang="de-DE" sz="900" dirty="0">
                <a:latin typeface="Monaco"/>
                <a:cs typeface="Monaco"/>
              </a:rPr>
              <a:t>=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r>
              <a:rPr lang="de-DE" sz="900" dirty="0">
                <a:latin typeface="Monaco"/>
                <a:cs typeface="Monaco"/>
              </a:rPr>
              <a:t>&gt; </a:t>
            </a:r>
            <a:r>
              <a:rPr lang="de-DE" sz="900" dirty="0" err="1">
                <a:latin typeface="Monaco"/>
                <a:cs typeface="Monaco"/>
              </a:rPr>
              <a:t>summary</a:t>
            </a:r>
            <a:r>
              <a:rPr lang="de-DE" sz="900" dirty="0">
                <a:latin typeface="Monaco"/>
                <a:cs typeface="Monaco"/>
              </a:rPr>
              <a:t>(m1)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Call:</a:t>
            </a:r>
          </a:p>
          <a:p>
            <a:r>
              <a:rPr lang="de-DE" sz="900" dirty="0" err="1">
                <a:latin typeface="Monaco"/>
                <a:cs typeface="Monaco"/>
              </a:rPr>
              <a:t>lm</a:t>
            </a:r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formula</a:t>
            </a:r>
            <a:r>
              <a:rPr lang="de-DE" sz="900" dirty="0">
                <a:latin typeface="Monaco"/>
                <a:cs typeface="Monaco"/>
              </a:rPr>
              <a:t> = Volume ~ </a:t>
            </a:r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, </a:t>
            </a:r>
            <a:r>
              <a:rPr lang="de-DE" sz="900" dirty="0" err="1">
                <a:latin typeface="Monaco"/>
                <a:cs typeface="Monaco"/>
              </a:rPr>
              <a:t>data</a:t>
            </a:r>
            <a:r>
              <a:rPr lang="de-DE" sz="900" dirty="0">
                <a:latin typeface="Monaco"/>
                <a:cs typeface="Monaco"/>
              </a:rPr>
              <a:t> = </a:t>
            </a:r>
            <a:r>
              <a:rPr lang="de-DE" sz="900" dirty="0" err="1">
                <a:latin typeface="Monaco"/>
                <a:cs typeface="Monaco"/>
              </a:rPr>
              <a:t>trees</a:t>
            </a:r>
            <a:r>
              <a:rPr lang="de-DE" sz="900" dirty="0">
                <a:latin typeface="Monaco"/>
                <a:cs typeface="Monaco"/>
              </a:rPr>
              <a:t>)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Residuals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Min     1Q Median     3Q    Max </a:t>
            </a:r>
          </a:p>
          <a:p>
            <a:r>
              <a:rPr lang="de-DE" sz="900" dirty="0">
                <a:latin typeface="Monaco"/>
                <a:cs typeface="Monaco"/>
              </a:rPr>
              <a:t>-8.065 -3.107  0.152  3.495  9.587 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 err="1">
                <a:latin typeface="Monaco"/>
                <a:cs typeface="Monaco"/>
              </a:rPr>
              <a:t>Coefficients</a:t>
            </a:r>
            <a:r>
              <a:rPr lang="de-DE" sz="900" dirty="0">
                <a:latin typeface="Monaco"/>
                <a:cs typeface="Monaco"/>
              </a:rPr>
              <a:t>:</a:t>
            </a:r>
          </a:p>
          <a:p>
            <a:r>
              <a:rPr lang="de-DE" sz="900" dirty="0">
                <a:latin typeface="Monaco"/>
                <a:cs typeface="Monaco"/>
              </a:rPr>
              <a:t>            </a:t>
            </a:r>
            <a:r>
              <a:rPr lang="de-DE" sz="900" dirty="0" err="1">
                <a:latin typeface="Monaco"/>
                <a:cs typeface="Monaco"/>
              </a:rPr>
              <a:t>Estimate</a:t>
            </a:r>
            <a:r>
              <a:rPr lang="de-DE" sz="900" dirty="0">
                <a:latin typeface="Monaco"/>
                <a:cs typeface="Monaco"/>
              </a:rPr>
              <a:t> Std. Error t 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Pr</a:t>
            </a:r>
            <a:r>
              <a:rPr lang="de-DE" sz="900" dirty="0">
                <a:latin typeface="Monaco"/>
                <a:cs typeface="Monaco"/>
              </a:rPr>
              <a:t>(&gt;|t|)    </a:t>
            </a:r>
          </a:p>
          <a:p>
            <a:r>
              <a:rPr lang="de-DE" sz="900" dirty="0">
                <a:latin typeface="Monaco"/>
                <a:cs typeface="Monaco"/>
              </a:rPr>
              <a:t>(</a:t>
            </a:r>
            <a:r>
              <a:rPr lang="de-DE" sz="900" dirty="0" err="1">
                <a:latin typeface="Monaco"/>
                <a:cs typeface="Monaco"/>
              </a:rPr>
              <a:t>Intercept</a:t>
            </a:r>
            <a:r>
              <a:rPr lang="de-DE" sz="900" dirty="0">
                <a:latin typeface="Monaco"/>
                <a:cs typeface="Monaco"/>
              </a:rPr>
              <a:t>) -36.9435     3.3651  -10.98 7.62e-12 ***</a:t>
            </a:r>
          </a:p>
          <a:p>
            <a:r>
              <a:rPr lang="de-DE" sz="900" dirty="0" err="1">
                <a:latin typeface="Monaco"/>
                <a:cs typeface="Monaco"/>
              </a:rPr>
              <a:t>Girth</a:t>
            </a:r>
            <a:r>
              <a:rPr lang="de-DE" sz="900" dirty="0">
                <a:latin typeface="Monaco"/>
                <a:cs typeface="Monaco"/>
              </a:rPr>
              <a:t>         5.0659     0.2474   20.48  &lt; 2e-16 ***</a:t>
            </a:r>
          </a:p>
          <a:p>
            <a:r>
              <a:rPr lang="de-DE" sz="900" dirty="0">
                <a:latin typeface="Monaco"/>
                <a:cs typeface="Monaco"/>
              </a:rPr>
              <a:t>---</a:t>
            </a:r>
          </a:p>
          <a:p>
            <a:r>
              <a:rPr lang="de-DE" sz="900" dirty="0" err="1">
                <a:latin typeface="Monaco"/>
                <a:cs typeface="Monaco"/>
              </a:rPr>
              <a:t>Signif</a:t>
            </a:r>
            <a:r>
              <a:rPr lang="de-DE" sz="900" dirty="0">
                <a:latin typeface="Monaco"/>
                <a:cs typeface="Monaco"/>
              </a:rPr>
              <a:t>. </a:t>
            </a:r>
            <a:r>
              <a:rPr lang="de-DE" sz="900" dirty="0" err="1">
                <a:latin typeface="Monaco"/>
                <a:cs typeface="Monaco"/>
              </a:rPr>
              <a:t>codes</a:t>
            </a:r>
            <a:r>
              <a:rPr lang="de-DE" sz="9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Residual </a:t>
            </a:r>
            <a:r>
              <a:rPr lang="de-DE" sz="900" dirty="0" err="1">
                <a:latin typeface="Monaco"/>
                <a:cs typeface="Monaco"/>
              </a:rPr>
              <a:t>standard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error</a:t>
            </a:r>
            <a:r>
              <a:rPr lang="de-DE" sz="900" dirty="0">
                <a:latin typeface="Monaco"/>
                <a:cs typeface="Monaco"/>
              </a:rPr>
              <a:t>: 4.252 on 29 </a:t>
            </a:r>
            <a:r>
              <a:rPr lang="de-DE" sz="900" dirty="0" err="1">
                <a:latin typeface="Monaco"/>
                <a:cs typeface="Monaco"/>
              </a:rPr>
              <a:t>degrees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of</a:t>
            </a:r>
            <a:r>
              <a:rPr lang="de-DE" sz="900" dirty="0">
                <a:latin typeface="Monaco"/>
                <a:cs typeface="Monaco"/>
              </a:rPr>
              <a:t> </a:t>
            </a:r>
            <a:r>
              <a:rPr lang="de-DE" sz="900" dirty="0" err="1">
                <a:latin typeface="Monaco"/>
                <a:cs typeface="Monaco"/>
              </a:rPr>
              <a:t>freedom</a:t>
            </a:r>
            <a:endParaRPr lang="de-DE" sz="900" dirty="0">
              <a:latin typeface="Monaco"/>
              <a:cs typeface="Monaco"/>
            </a:endParaRPr>
          </a:p>
          <a:p>
            <a:r>
              <a:rPr lang="de-DE" sz="900" dirty="0">
                <a:latin typeface="Monaco"/>
                <a:cs typeface="Monaco"/>
              </a:rPr>
              <a:t>Multiple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0.9353,	</a:t>
            </a:r>
            <a:r>
              <a:rPr lang="de-DE" sz="900" dirty="0" err="1">
                <a:latin typeface="Monaco"/>
                <a:cs typeface="Monaco"/>
              </a:rPr>
              <a:t>Adjusted</a:t>
            </a:r>
            <a:r>
              <a:rPr lang="de-DE" sz="900" dirty="0">
                <a:latin typeface="Monaco"/>
                <a:cs typeface="Monaco"/>
              </a:rPr>
              <a:t> R-</a:t>
            </a:r>
            <a:r>
              <a:rPr lang="de-DE" sz="900" dirty="0" err="1">
                <a:latin typeface="Monaco"/>
                <a:cs typeface="Monaco"/>
              </a:rPr>
              <a:t>squared</a:t>
            </a:r>
            <a:r>
              <a:rPr lang="de-DE" sz="900" dirty="0">
                <a:latin typeface="Monaco"/>
                <a:cs typeface="Monaco"/>
              </a:rPr>
              <a:t>:  0.9331 </a:t>
            </a:r>
          </a:p>
          <a:p>
            <a:r>
              <a:rPr lang="de-DE" sz="900" dirty="0">
                <a:latin typeface="Monaco"/>
                <a:cs typeface="Monaco"/>
              </a:rPr>
              <a:t>F-</a:t>
            </a:r>
            <a:r>
              <a:rPr lang="de-DE" sz="900" dirty="0" err="1">
                <a:latin typeface="Monaco"/>
                <a:cs typeface="Monaco"/>
              </a:rPr>
              <a:t>statistic</a:t>
            </a:r>
            <a:r>
              <a:rPr lang="de-DE" sz="900" dirty="0">
                <a:latin typeface="Monaco"/>
                <a:cs typeface="Monaco"/>
              </a:rPr>
              <a:t>: 419.4 on 1 </a:t>
            </a:r>
            <a:r>
              <a:rPr lang="de-DE" sz="900" dirty="0" err="1">
                <a:latin typeface="Monaco"/>
                <a:cs typeface="Monaco"/>
              </a:rPr>
              <a:t>and</a:t>
            </a:r>
            <a:r>
              <a:rPr lang="de-DE" sz="900" dirty="0">
                <a:latin typeface="Monaco"/>
                <a:cs typeface="Monaco"/>
              </a:rPr>
              <a:t> 29 DF,  p-</a:t>
            </a:r>
            <a:r>
              <a:rPr lang="de-DE" sz="900" dirty="0" err="1">
                <a:latin typeface="Monaco"/>
                <a:cs typeface="Monaco"/>
              </a:rPr>
              <a:t>value</a:t>
            </a:r>
            <a:r>
              <a:rPr lang="de-DE" sz="900" dirty="0">
                <a:latin typeface="Monaco"/>
                <a:cs typeface="Monaco"/>
              </a:rPr>
              <a:t>: &lt; 2.2e-16</a:t>
            </a:r>
            <a:endParaRPr lang="en-US" sz="900" dirty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00011" y="5113061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Volume</a:t>
            </a:r>
          </a:p>
          <a:p>
            <a:r>
              <a:rPr lang="en-GB" dirty="0"/>
              <a:t>Predictor: 	x = Girth</a:t>
            </a:r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14571" y="4487333"/>
            <a:ext cx="22497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55206" y="4647379"/>
            <a:ext cx="2035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/>
              <a:t>95% within ±8.5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089604"/>
              </p:ext>
            </p:extLst>
          </p:nvPr>
        </p:nvGraphicFramePr>
        <p:xfrm>
          <a:off x="604112" y="6005272"/>
          <a:ext cx="43465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901700" progId="Word.Document.12">
                  <p:embed/>
                </p:oleObj>
              </mc:Choice>
              <mc:Fallback>
                <p:oleObj name="Document" r:id="rId8" imgW="6057900" imgH="901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4112" y="6005272"/>
                        <a:ext cx="4346575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088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224274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</p:txBody>
      </p:sp>
    </p:spTree>
    <p:extLst>
      <p:ext uri="{BB962C8B-B14F-4D97-AF65-F5344CB8AC3E}">
        <p14:creationId xmlns:p14="http://schemas.microsoft.com/office/powerpoint/2010/main" val="91059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204741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121341"/>
              </p:ext>
            </p:extLst>
          </p:nvPr>
        </p:nvGraphicFramePr>
        <p:xfrm>
          <a:off x="1095525" y="2768096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525" y="2768096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61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55394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656630"/>
              </p:ext>
            </p:extLst>
          </p:nvPr>
        </p:nvGraphicFramePr>
        <p:xfrm>
          <a:off x="1095525" y="2768096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525" y="2768096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281016"/>
              </p:ext>
            </p:extLst>
          </p:nvPr>
        </p:nvGraphicFramePr>
        <p:xfrm>
          <a:off x="1035050" y="3331987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317500" progId="Word.Document.12">
                  <p:embed/>
                </p:oleObj>
              </mc:Choice>
              <mc:Fallback>
                <p:oleObj name="Document" r:id="rId7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5050" y="3331987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52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985979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Rplot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853573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270500" imgH="177800" progId="Word.Document.12">
                  <p:embed/>
                </p:oleObj>
              </mc:Choice>
              <mc:Fallback>
                <p:oleObj name="Document" r:id="rId6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63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927372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76180"/>
              </p:ext>
            </p:extLst>
          </p:nvPr>
        </p:nvGraphicFramePr>
        <p:xfrm>
          <a:off x="1095525" y="2768096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525" y="2768096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503771"/>
              </p:ext>
            </p:extLst>
          </p:nvPr>
        </p:nvGraphicFramePr>
        <p:xfrm>
          <a:off x="1301145" y="390857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1145" y="390857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050610"/>
              </p:ext>
            </p:extLst>
          </p:nvPr>
        </p:nvGraphicFramePr>
        <p:xfrm>
          <a:off x="1035050" y="3331987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317500" progId="Word.Document.12">
                  <p:embed/>
                </p:oleObj>
              </mc:Choice>
              <mc:Fallback>
                <p:oleObj name="Document" r:id="rId9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5050" y="3331987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101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282646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545253"/>
              </p:ext>
            </p:extLst>
          </p:nvPr>
        </p:nvGraphicFramePr>
        <p:xfrm>
          <a:off x="1095525" y="2768096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525" y="2768096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21819"/>
              </p:ext>
            </p:extLst>
          </p:nvPr>
        </p:nvGraphicFramePr>
        <p:xfrm>
          <a:off x="1301145" y="3909618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1145" y="3909618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676379"/>
              </p:ext>
            </p:extLst>
          </p:nvPr>
        </p:nvGraphicFramePr>
        <p:xfrm>
          <a:off x="1035050" y="3332507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317500" progId="Word.Document.12">
                  <p:embed/>
                </p:oleObj>
              </mc:Choice>
              <mc:Fallback>
                <p:oleObj name="Document" r:id="rId9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5050" y="3332507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238584"/>
              </p:ext>
            </p:extLst>
          </p:nvPr>
        </p:nvGraphicFramePr>
        <p:xfrm>
          <a:off x="853622" y="4461329"/>
          <a:ext cx="6057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6057900" imgH="330200" progId="Word.Document.12">
                  <p:embed/>
                </p:oleObj>
              </mc:Choice>
              <mc:Fallback>
                <p:oleObj name="Document" r:id="rId11" imgW="60579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3622" y="4461329"/>
                        <a:ext cx="6057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2717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932923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5579"/>
              </p:ext>
            </p:extLst>
          </p:nvPr>
        </p:nvGraphicFramePr>
        <p:xfrm>
          <a:off x="2419245" y="260747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9245" y="260747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4980" y="1495424"/>
            <a:ext cx="7878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Gaussian error model.</a:t>
            </a:r>
          </a:p>
        </p:txBody>
      </p:sp>
    </p:spTree>
    <p:extLst>
      <p:ext uri="{BB962C8B-B14F-4D97-AF65-F5344CB8AC3E}">
        <p14:creationId xmlns:p14="http://schemas.microsoft.com/office/powerpoint/2010/main" val="3481790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8931"/>
              </p:ext>
            </p:extLst>
          </p:nvPr>
        </p:nvGraphicFramePr>
        <p:xfrm>
          <a:off x="2353430" y="31610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3430" y="31610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724100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992894"/>
              </p:ext>
            </p:extLst>
          </p:nvPr>
        </p:nvGraphicFramePr>
        <p:xfrm>
          <a:off x="2353430" y="3448959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3430" y="3448959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5579"/>
              </p:ext>
            </p:extLst>
          </p:nvPr>
        </p:nvGraphicFramePr>
        <p:xfrm>
          <a:off x="2419245" y="260747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304800" progId="Word.Document.12">
                  <p:embed/>
                </p:oleObj>
              </mc:Choice>
              <mc:Fallback>
                <p:oleObj name="Document" r:id="rId9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9245" y="260747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4980" y="1495424"/>
            <a:ext cx="78784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Gaussian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Additive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8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872735"/>
              </p:ext>
            </p:extLst>
          </p:nvPr>
        </p:nvGraphicFramePr>
        <p:xfrm>
          <a:off x="2353430" y="31610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3430" y="31610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043410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53382"/>
              </p:ext>
            </p:extLst>
          </p:nvPr>
        </p:nvGraphicFramePr>
        <p:xfrm>
          <a:off x="2353430" y="3448959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3430" y="3448959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ultiply 9"/>
          <p:cNvSpPr/>
          <p:nvPr/>
        </p:nvSpPr>
        <p:spPr>
          <a:xfrm>
            <a:off x="3882571" y="3052235"/>
            <a:ext cx="3023810" cy="891417"/>
          </a:xfrm>
          <a:prstGeom prst="mathMultiply">
            <a:avLst>
              <a:gd name="adj1" fmla="val 4524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5579"/>
              </p:ext>
            </p:extLst>
          </p:nvPr>
        </p:nvGraphicFramePr>
        <p:xfrm>
          <a:off x="2419245" y="260747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304800" progId="Word.Document.12">
                  <p:embed/>
                </p:oleObj>
              </mc:Choice>
              <mc:Fallback>
                <p:oleObj name="Document" r:id="rId9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19245" y="260747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4980" y="1495424"/>
            <a:ext cx="787845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Gaussian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Additive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251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5885"/>
              </p:ext>
            </p:extLst>
          </p:nvPr>
        </p:nvGraphicFramePr>
        <p:xfrm>
          <a:off x="2419245" y="3967842"/>
          <a:ext cx="6057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55600" progId="Word.Document.12">
                  <p:embed/>
                </p:oleObj>
              </mc:Choice>
              <mc:Fallback>
                <p:oleObj name="Document" r:id="rId3" imgW="60579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9245" y="3967842"/>
                        <a:ext cx="6057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014138"/>
              </p:ext>
            </p:extLst>
          </p:nvPr>
        </p:nvGraphicFramePr>
        <p:xfrm>
          <a:off x="2353430" y="31610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3430" y="31610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544037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08970"/>
              </p:ext>
            </p:extLst>
          </p:nvPr>
        </p:nvGraphicFramePr>
        <p:xfrm>
          <a:off x="2353430" y="3448959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292100" progId="Word.Document.12">
                  <p:embed/>
                </p:oleObj>
              </mc:Choice>
              <mc:Fallback>
                <p:oleObj name="Document" r:id="rId9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3430" y="3448959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ultiply 9"/>
          <p:cNvSpPr/>
          <p:nvPr/>
        </p:nvSpPr>
        <p:spPr>
          <a:xfrm>
            <a:off x="3882571" y="3052235"/>
            <a:ext cx="3023810" cy="891417"/>
          </a:xfrm>
          <a:prstGeom prst="mathMultiply">
            <a:avLst>
              <a:gd name="adj1" fmla="val 4524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964156"/>
              </p:ext>
            </p:extLst>
          </p:nvPr>
        </p:nvGraphicFramePr>
        <p:xfrm>
          <a:off x="2419245" y="260747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6057900" imgH="304800" progId="Word.Document.12">
                  <p:embed/>
                </p:oleObj>
              </mc:Choice>
              <mc:Fallback>
                <p:oleObj name="Document" r:id="rId11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9245" y="260747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4980" y="1495424"/>
            <a:ext cx="78784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Gaussian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Additive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Independence of errors.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 autocorrelation – when one observation depends on another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80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054813"/>
              </p:ext>
            </p:extLst>
          </p:nvPr>
        </p:nvGraphicFramePr>
        <p:xfrm>
          <a:off x="2387345" y="5078791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04800" progId="Word.Document.12">
                  <p:embed/>
                </p:oleObj>
              </mc:Choice>
              <mc:Fallback>
                <p:oleObj name="Document" r:id="rId3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7345" y="5078791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233418"/>
              </p:ext>
            </p:extLst>
          </p:nvPr>
        </p:nvGraphicFramePr>
        <p:xfrm>
          <a:off x="2419245" y="260747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9245" y="260747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94126"/>
              </p:ext>
            </p:extLst>
          </p:nvPr>
        </p:nvGraphicFramePr>
        <p:xfrm>
          <a:off x="2419245" y="3967842"/>
          <a:ext cx="60579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355600" progId="Word.Document.12">
                  <p:embed/>
                </p:oleObj>
              </mc:Choice>
              <mc:Fallback>
                <p:oleObj name="Document" r:id="rId7" imgW="6057900" imgH="355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19245" y="3967842"/>
                        <a:ext cx="60579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187201"/>
              </p:ext>
            </p:extLst>
          </p:nvPr>
        </p:nvGraphicFramePr>
        <p:xfrm>
          <a:off x="2353430" y="316109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292100" progId="Word.Document.12">
                  <p:embed/>
                </p:oleObj>
              </mc:Choice>
              <mc:Fallback>
                <p:oleObj name="Document" r:id="rId9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3430" y="316109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29175"/>
              </p:ext>
            </p:extLst>
          </p:nvPr>
        </p:nvGraphicFramePr>
        <p:xfrm>
          <a:off x="2491815" y="2085520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1" imgW="6057900" imgH="292100" progId="Word.Document.12">
                  <p:embed/>
                </p:oleObj>
              </mc:Choice>
              <mc:Fallback>
                <p:oleObj name="Document" r:id="rId11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1815" y="2085520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Linear Regression: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Assumptions:</a:t>
            </a:r>
          </a:p>
          <a:p>
            <a:endParaRPr lang="en-GB" b="1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Model is linear in parameters.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Gaussian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Additive error model.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Independence of errors.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 autocorrelation – when one observation depends on another</a:t>
            </a:r>
          </a:p>
          <a:p>
            <a:pPr marL="342900" indent="-342900">
              <a:buFont typeface="+mj-lt"/>
              <a:buAutoNum type="arabicPeriod" startAt="4"/>
            </a:pPr>
            <a:endParaRPr lang="en-GB" dirty="0"/>
          </a:p>
          <a:p>
            <a:pPr marL="342900" indent="-342900">
              <a:buFont typeface="+mj-lt"/>
              <a:buAutoNum type="arabicPeriod" startAt="4"/>
            </a:pPr>
            <a:r>
              <a:rPr lang="en-GB" dirty="0"/>
              <a:t>Homoscedasticity.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Homogeneity / stability of variance of the residuals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928333"/>
              </p:ext>
            </p:extLst>
          </p:nvPr>
        </p:nvGraphicFramePr>
        <p:xfrm>
          <a:off x="2353430" y="3448959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3" imgW="6057900" imgH="292100" progId="Word.Document.12">
                  <p:embed/>
                </p:oleObj>
              </mc:Choice>
              <mc:Fallback>
                <p:oleObj name="Document" r:id="rId1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53430" y="3448959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Multiply 9"/>
          <p:cNvSpPr/>
          <p:nvPr/>
        </p:nvSpPr>
        <p:spPr>
          <a:xfrm>
            <a:off x="3882571" y="3052235"/>
            <a:ext cx="3023810" cy="891417"/>
          </a:xfrm>
          <a:prstGeom prst="mathMultiply">
            <a:avLst>
              <a:gd name="adj1" fmla="val 4524"/>
            </a:avLst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Testing Assumptions: diagnostic plots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Residuals </a:t>
            </a:r>
            <a:r>
              <a:rPr lang="en-GB" dirty="0" err="1"/>
              <a:t>vs</a:t>
            </a:r>
            <a:r>
              <a:rPr lang="en-GB" dirty="0"/>
              <a:t> Fitted Values</a:t>
            </a:r>
          </a:p>
        </p:txBody>
      </p:sp>
      <p:pic>
        <p:nvPicPr>
          <p:cNvPr id="4" name="Picture 3" descr="example1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59" y="1695450"/>
            <a:ext cx="4508500" cy="4660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4980" y="4066871"/>
            <a:ext cx="31825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Should not be related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No visible pattern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Mean residual = zero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Constant variance</a:t>
            </a:r>
          </a:p>
        </p:txBody>
      </p:sp>
    </p:spTree>
    <p:extLst>
      <p:ext uri="{BB962C8B-B14F-4D97-AF65-F5344CB8AC3E}">
        <p14:creationId xmlns:p14="http://schemas.microsoft.com/office/powerpoint/2010/main" val="2442057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xample1_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18" y="1695450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Testing Assumptions: diagnostic plots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Residuals </a:t>
            </a:r>
            <a:r>
              <a:rPr lang="en-GB" dirty="0" err="1"/>
              <a:t>vs</a:t>
            </a:r>
            <a:r>
              <a:rPr lang="en-GB" dirty="0"/>
              <a:t> Fitted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Normal Quantile-Quantile Plot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980" y="4066871"/>
            <a:ext cx="3182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Visual test for Normality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No strong trends/departures</a:t>
            </a:r>
          </a:p>
        </p:txBody>
      </p:sp>
    </p:spTree>
    <p:extLst>
      <p:ext uri="{BB962C8B-B14F-4D97-AF65-F5344CB8AC3E}">
        <p14:creationId xmlns:p14="http://schemas.microsoft.com/office/powerpoint/2010/main" val="599420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xample1_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18" y="1695450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Testing Assumptions: diagnostic plots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Residuals </a:t>
            </a:r>
            <a:r>
              <a:rPr lang="en-GB" dirty="0" err="1"/>
              <a:t>vs</a:t>
            </a:r>
            <a:r>
              <a:rPr lang="en-GB" dirty="0"/>
              <a:t> Fitted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Normal </a:t>
            </a:r>
            <a:r>
              <a:rPr lang="en-GB" dirty="0" err="1"/>
              <a:t>Quantile-Quantile</a:t>
            </a:r>
            <a:r>
              <a:rPr lang="en-GB" dirty="0"/>
              <a:t> Plot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Scale-Location Plot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980" y="4066871"/>
            <a:ext cx="31825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Test for homoscedasticity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Should be constant, ≈1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No trend</a:t>
            </a:r>
          </a:p>
        </p:txBody>
      </p:sp>
    </p:spTree>
    <p:extLst>
      <p:ext uri="{BB962C8B-B14F-4D97-AF65-F5344CB8AC3E}">
        <p14:creationId xmlns:p14="http://schemas.microsoft.com/office/powerpoint/2010/main" val="273436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348172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657725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5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81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ample1_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18" y="1695450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Testing Assumptions: diagnostic plots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4980" y="1495424"/>
            <a:ext cx="7878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Residuals </a:t>
            </a:r>
            <a:r>
              <a:rPr lang="en-GB" dirty="0" err="1"/>
              <a:t>vs</a:t>
            </a:r>
            <a:r>
              <a:rPr lang="en-GB" dirty="0"/>
              <a:t> Fitted Values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Normal </a:t>
            </a:r>
            <a:r>
              <a:rPr lang="en-GB" dirty="0" err="1"/>
              <a:t>Quantile-Quantile</a:t>
            </a:r>
            <a:r>
              <a:rPr lang="en-GB" dirty="0"/>
              <a:t> Plot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Scale-Location Plot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Index Plot of Cook’s Distance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980" y="4066871"/>
            <a:ext cx="3320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/>
              <a:t>Measures the influence of a particular observation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Extreme x-</a:t>
            </a:r>
            <a:r>
              <a:rPr lang="en-GB" dirty="0" err="1"/>
              <a:t>vals</a:t>
            </a:r>
            <a:r>
              <a:rPr lang="en-GB" dirty="0"/>
              <a:t> : high leverage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May inform outlier rejection</a:t>
            </a:r>
          </a:p>
        </p:txBody>
      </p:sp>
    </p:spTree>
    <p:extLst>
      <p:ext uri="{BB962C8B-B14F-4D97-AF65-F5344CB8AC3E}">
        <p14:creationId xmlns:p14="http://schemas.microsoft.com/office/powerpoint/2010/main" val="3428561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78897"/>
              </p:ext>
            </p:extLst>
          </p:nvPr>
        </p:nvGraphicFramePr>
        <p:xfrm>
          <a:off x="1035050" y="2220385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5050" y="2220385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13277"/>
              </p:ext>
            </p:extLst>
          </p:nvPr>
        </p:nvGraphicFramePr>
        <p:xfrm>
          <a:off x="1095525" y="2802168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04800" progId="Word.Document.12">
                  <p:embed/>
                </p:oleObj>
              </mc:Choice>
              <mc:Fallback>
                <p:oleObj name="Document" r:id="rId5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95525" y="2802168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64495"/>
              </p:ext>
            </p:extLst>
          </p:nvPr>
        </p:nvGraphicFramePr>
        <p:xfrm>
          <a:off x="1301145" y="3396651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1145" y="3396651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456991"/>
              </p:ext>
            </p:extLst>
          </p:nvPr>
        </p:nvGraphicFramePr>
        <p:xfrm>
          <a:off x="853622" y="3978433"/>
          <a:ext cx="60579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330200" progId="Word.Document.12">
                  <p:embed/>
                </p:oleObj>
              </mc:Choice>
              <mc:Fallback>
                <p:oleObj name="Document" r:id="rId9" imgW="60579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3622" y="3978433"/>
                        <a:ext cx="60579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15768" y="1577544"/>
            <a:ext cx="735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Linear models can be used to describe non-linear relationships</a:t>
            </a:r>
            <a:r>
              <a:rPr lang="is-IS" dirty="0"/>
              <a:t>…</a:t>
            </a:r>
            <a:r>
              <a:rPr lang="en-GB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5768" y="4548135"/>
            <a:ext cx="79992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Applying transformations to response and/or predictor variables can be useful to:</a:t>
            </a:r>
            <a:endParaRPr lang="en-GB" dirty="0"/>
          </a:p>
          <a:p>
            <a:pPr marL="285750" indent="-285750">
              <a:buFont typeface="Arial"/>
              <a:buChar char="•"/>
            </a:pPr>
            <a:endParaRPr lang="en-GB" sz="500" dirty="0"/>
          </a:p>
          <a:p>
            <a:pPr marL="285750" indent="-285750">
              <a:buFont typeface="Arial"/>
              <a:buChar char="•"/>
            </a:pPr>
            <a:r>
              <a:rPr lang="en-GB" dirty="0" err="1"/>
              <a:t>Linearise</a:t>
            </a:r>
            <a:r>
              <a:rPr lang="en-GB" dirty="0"/>
              <a:t> the data, i.e. make the relationship between variables more linear.</a:t>
            </a:r>
          </a:p>
          <a:p>
            <a:pPr marL="285750" indent="-285750">
              <a:buFont typeface="Arial"/>
              <a:buChar char="•"/>
            </a:pPr>
            <a:endParaRPr lang="en-GB" sz="500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Stabilise the variance of the residuals, so that σ</a:t>
            </a:r>
            <a:r>
              <a:rPr lang="en-GB" baseline="30000" dirty="0"/>
              <a:t>2</a:t>
            </a:r>
            <a:r>
              <a:rPr lang="en-GB" dirty="0"/>
              <a:t> doesn’t depend on the independent variable.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Normalise the distribution of the residuals</a:t>
            </a:r>
          </a:p>
        </p:txBody>
      </p:sp>
    </p:spTree>
    <p:extLst>
      <p:ext uri="{BB962C8B-B14F-4D97-AF65-F5344CB8AC3E}">
        <p14:creationId xmlns:p14="http://schemas.microsoft.com/office/powerpoint/2010/main" val="806287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7" name="Picture 6" descr="exampl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1" y="1736684"/>
            <a:ext cx="3657600" cy="37812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52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54913"/>
              </p:ext>
            </p:extLst>
          </p:nvPr>
        </p:nvGraphicFramePr>
        <p:xfrm>
          <a:off x="2494021" y="205795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292100" progId="Word.Document.12">
                  <p:embed/>
                </p:oleObj>
              </mc:Choice>
              <mc:Fallback>
                <p:oleObj name="Document" r:id="rId3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4021" y="205795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example2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1" y="1736684"/>
            <a:ext cx="3657600" cy="3781237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example2_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940238"/>
            <a:ext cx="3657600" cy="37812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87810" y="2017007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0.651</a:t>
            </a:r>
          </a:p>
        </p:txBody>
      </p:sp>
    </p:spTree>
    <p:extLst>
      <p:ext uri="{BB962C8B-B14F-4D97-AF65-F5344CB8AC3E}">
        <p14:creationId xmlns:p14="http://schemas.microsoft.com/office/powerpoint/2010/main" val="10699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182967"/>
              </p:ext>
            </p:extLst>
          </p:nvPr>
        </p:nvGraphicFramePr>
        <p:xfrm>
          <a:off x="2401811" y="2350054"/>
          <a:ext cx="605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68300" progId="Word.Document.12">
                  <p:embed/>
                </p:oleObj>
              </mc:Choice>
              <mc:Fallback>
                <p:oleObj name="Document" r:id="rId3" imgW="6057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811" y="2350054"/>
                        <a:ext cx="6057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example2_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940238"/>
            <a:ext cx="3657600" cy="3738208"/>
          </a:xfrm>
          <a:prstGeom prst="rect">
            <a:avLst/>
          </a:prstGeom>
        </p:spPr>
      </p:pic>
      <p:pic>
        <p:nvPicPr>
          <p:cNvPr id="5" name="Picture 4" descr="example2_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6" y="1760874"/>
            <a:ext cx="3657600" cy="373820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991570"/>
              </p:ext>
            </p:extLst>
          </p:nvPr>
        </p:nvGraphicFramePr>
        <p:xfrm>
          <a:off x="2494021" y="205795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6057900" imgH="292100" progId="Word.Document.12">
                  <p:embed/>
                </p:oleObj>
              </mc:Choice>
              <mc:Fallback>
                <p:oleObj name="Document" r:id="rId7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4021" y="205795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087810" y="2017007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0.651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99905" y="2328303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0.709</a:t>
            </a:r>
          </a:p>
        </p:txBody>
      </p:sp>
    </p:spTree>
    <p:extLst>
      <p:ext uri="{BB962C8B-B14F-4D97-AF65-F5344CB8AC3E}">
        <p14:creationId xmlns:p14="http://schemas.microsoft.com/office/powerpoint/2010/main" val="994856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398329"/>
              </p:ext>
            </p:extLst>
          </p:nvPr>
        </p:nvGraphicFramePr>
        <p:xfrm>
          <a:off x="2401811" y="2350054"/>
          <a:ext cx="605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68300" progId="Word.Document.12">
                  <p:embed/>
                </p:oleObj>
              </mc:Choice>
              <mc:Fallback>
                <p:oleObj name="Document" r:id="rId3" imgW="6057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811" y="2350054"/>
                        <a:ext cx="6057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35288"/>
              </p:ext>
            </p:extLst>
          </p:nvPr>
        </p:nvGraphicFramePr>
        <p:xfrm>
          <a:off x="2506116" y="2697635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116" y="2697635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example2_7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080" y="2964428"/>
            <a:ext cx="3578730" cy="3657600"/>
          </a:xfrm>
          <a:prstGeom prst="rect">
            <a:avLst/>
          </a:prstGeom>
        </p:spPr>
      </p:pic>
      <p:pic>
        <p:nvPicPr>
          <p:cNvPr id="15" name="Picture 14" descr="example2_6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6" y="1760874"/>
            <a:ext cx="3657600" cy="373820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514485"/>
              </p:ext>
            </p:extLst>
          </p:nvPr>
        </p:nvGraphicFramePr>
        <p:xfrm>
          <a:off x="2494021" y="205795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9" imgW="6057900" imgH="292100" progId="Word.Document.12">
                  <p:embed/>
                </p:oleObj>
              </mc:Choice>
              <mc:Fallback>
                <p:oleObj name="Document" r:id="rId9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94021" y="205795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087810" y="2017007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0.651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99905" y="2328303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0.709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99905" y="2639036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0.733</a:t>
            </a:r>
          </a:p>
        </p:txBody>
      </p:sp>
    </p:spTree>
    <p:extLst>
      <p:ext uri="{BB962C8B-B14F-4D97-AF65-F5344CB8AC3E}">
        <p14:creationId xmlns:p14="http://schemas.microsoft.com/office/powerpoint/2010/main" val="2552682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98378"/>
              </p:ext>
            </p:extLst>
          </p:nvPr>
        </p:nvGraphicFramePr>
        <p:xfrm>
          <a:off x="2401811" y="2350054"/>
          <a:ext cx="605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68300" progId="Word.Document.12">
                  <p:embed/>
                </p:oleObj>
              </mc:Choice>
              <mc:Fallback>
                <p:oleObj name="Document" r:id="rId3" imgW="6057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811" y="2350054"/>
                        <a:ext cx="6057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66615"/>
              </p:ext>
            </p:extLst>
          </p:nvPr>
        </p:nvGraphicFramePr>
        <p:xfrm>
          <a:off x="2506116" y="2697635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116" y="2697635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example2_8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6" y="1760874"/>
            <a:ext cx="3657600" cy="373820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567254"/>
              </p:ext>
            </p:extLst>
          </p:nvPr>
        </p:nvGraphicFramePr>
        <p:xfrm>
          <a:off x="2494021" y="205795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292100" progId="Word.Document.12">
                  <p:embed/>
                </p:oleObj>
              </mc:Choice>
              <mc:Fallback>
                <p:oleObj name="Document" r:id="rId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4021" y="205795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087810" y="2017007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0.651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99905" y="2328303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0.709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99905" y="2639036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0.733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0643" y="338384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latin typeface="Monaco"/>
                <a:cs typeface="Monaco"/>
              </a:rPr>
              <a:t>Call:</a:t>
            </a:r>
          </a:p>
          <a:p>
            <a:r>
              <a:rPr lang="de-DE" sz="1000" dirty="0" err="1">
                <a:latin typeface="Monaco"/>
                <a:cs typeface="Monaco"/>
              </a:rPr>
              <a:t>lm</a:t>
            </a:r>
            <a:r>
              <a:rPr lang="de-DE" sz="1000" dirty="0">
                <a:latin typeface="Monaco"/>
                <a:cs typeface="Monaco"/>
              </a:rPr>
              <a:t>(</a:t>
            </a:r>
            <a:r>
              <a:rPr lang="de-DE" sz="1000" dirty="0" err="1">
                <a:latin typeface="Monaco"/>
                <a:cs typeface="Monaco"/>
              </a:rPr>
              <a:t>formula</a:t>
            </a:r>
            <a:r>
              <a:rPr lang="de-DE" sz="1000" dirty="0">
                <a:latin typeface="Monaco"/>
                <a:cs typeface="Monaco"/>
              </a:rPr>
              <a:t> = log(</a:t>
            </a:r>
            <a:r>
              <a:rPr lang="de-DE" sz="1000" dirty="0" err="1">
                <a:latin typeface="Monaco"/>
                <a:cs typeface="Monaco"/>
              </a:rPr>
              <a:t>dist</a:t>
            </a:r>
            <a:r>
              <a:rPr lang="de-DE" sz="1000" dirty="0">
                <a:latin typeface="Monaco"/>
                <a:cs typeface="Monaco"/>
              </a:rPr>
              <a:t>) ~ log(</a:t>
            </a:r>
            <a:r>
              <a:rPr lang="de-DE" sz="1000" dirty="0" err="1">
                <a:latin typeface="Monaco"/>
                <a:cs typeface="Monaco"/>
              </a:rPr>
              <a:t>speed</a:t>
            </a:r>
            <a:r>
              <a:rPr lang="de-DE" sz="1000" dirty="0">
                <a:latin typeface="Monaco"/>
                <a:cs typeface="Monaco"/>
              </a:rPr>
              <a:t>), </a:t>
            </a:r>
            <a:r>
              <a:rPr lang="de-DE" sz="1000" dirty="0" err="1">
                <a:latin typeface="Monaco"/>
                <a:cs typeface="Monaco"/>
              </a:rPr>
              <a:t>data</a:t>
            </a:r>
            <a:r>
              <a:rPr lang="de-DE" sz="1000" dirty="0">
                <a:latin typeface="Monaco"/>
                <a:cs typeface="Monaco"/>
              </a:rPr>
              <a:t> = </a:t>
            </a:r>
            <a:r>
              <a:rPr lang="de-DE" sz="1000" dirty="0" err="1">
                <a:latin typeface="Monaco"/>
                <a:cs typeface="Monaco"/>
              </a:rPr>
              <a:t>cars</a:t>
            </a:r>
            <a:r>
              <a:rPr lang="de-DE" sz="1000" dirty="0">
                <a:latin typeface="Monaco"/>
                <a:cs typeface="Monaco"/>
              </a:rPr>
              <a:t>)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 err="1">
                <a:latin typeface="Monaco"/>
                <a:cs typeface="Monaco"/>
              </a:rPr>
              <a:t>Residuals</a:t>
            </a:r>
            <a:r>
              <a:rPr lang="de-DE" sz="1000" dirty="0">
                <a:latin typeface="Monaco"/>
                <a:cs typeface="Monaco"/>
              </a:rPr>
              <a:t>:</a:t>
            </a:r>
          </a:p>
          <a:p>
            <a:r>
              <a:rPr lang="de-DE" sz="1000" dirty="0">
                <a:latin typeface="Monaco"/>
                <a:cs typeface="Monaco"/>
              </a:rPr>
              <a:t>     Min       1Q   Median       3Q      Max </a:t>
            </a:r>
          </a:p>
          <a:p>
            <a:r>
              <a:rPr lang="de-DE" sz="1000" dirty="0">
                <a:latin typeface="Monaco"/>
                <a:cs typeface="Monaco"/>
              </a:rPr>
              <a:t>-1.00215 -0.24578 -0.02898  0.20717  0.88289 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 err="1">
                <a:latin typeface="Monaco"/>
                <a:cs typeface="Monaco"/>
              </a:rPr>
              <a:t>Coefficients</a:t>
            </a:r>
            <a:r>
              <a:rPr lang="de-DE" sz="1000" dirty="0">
                <a:latin typeface="Monaco"/>
                <a:cs typeface="Monaco"/>
              </a:rPr>
              <a:t>:</a:t>
            </a:r>
          </a:p>
          <a:p>
            <a:r>
              <a:rPr lang="de-DE" sz="1000" dirty="0">
                <a:latin typeface="Monaco"/>
                <a:cs typeface="Monaco"/>
              </a:rPr>
              <a:t>            </a:t>
            </a:r>
            <a:r>
              <a:rPr lang="de-DE" sz="1000" dirty="0" err="1">
                <a:latin typeface="Monaco"/>
                <a:cs typeface="Monaco"/>
              </a:rPr>
              <a:t>Estimate</a:t>
            </a:r>
            <a:r>
              <a:rPr lang="de-DE" sz="1000" dirty="0">
                <a:latin typeface="Monaco"/>
                <a:cs typeface="Monaco"/>
              </a:rPr>
              <a:t> Std. Error t </a:t>
            </a:r>
            <a:r>
              <a:rPr lang="de-DE" sz="1000" dirty="0" err="1">
                <a:latin typeface="Monaco"/>
                <a:cs typeface="Monaco"/>
              </a:rPr>
              <a:t>value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Pr</a:t>
            </a:r>
            <a:r>
              <a:rPr lang="de-DE" sz="1000" dirty="0">
                <a:latin typeface="Monaco"/>
                <a:cs typeface="Monaco"/>
              </a:rPr>
              <a:t>(&gt;|t|)    </a:t>
            </a:r>
          </a:p>
          <a:p>
            <a:r>
              <a:rPr lang="de-DE" sz="1000" dirty="0">
                <a:latin typeface="Monaco"/>
                <a:cs typeface="Monaco"/>
              </a:rPr>
              <a:t>(</a:t>
            </a:r>
            <a:r>
              <a:rPr lang="de-DE" sz="1000" dirty="0" err="1">
                <a:latin typeface="Monaco"/>
                <a:cs typeface="Monaco"/>
              </a:rPr>
              <a:t>Intercept</a:t>
            </a:r>
            <a:r>
              <a:rPr lang="de-DE" sz="1000" dirty="0">
                <a:latin typeface="Monaco"/>
                <a:cs typeface="Monaco"/>
              </a:rPr>
              <a:t>)  -0.7297     0.3758  -1.941   0.0581 .  </a:t>
            </a:r>
          </a:p>
          <a:p>
            <a:r>
              <a:rPr lang="de-DE" sz="1000" dirty="0">
                <a:latin typeface="Monaco"/>
                <a:cs typeface="Monaco"/>
              </a:rPr>
              <a:t>log(</a:t>
            </a:r>
            <a:r>
              <a:rPr lang="de-DE" sz="1000" dirty="0" err="1">
                <a:latin typeface="Monaco"/>
                <a:cs typeface="Monaco"/>
              </a:rPr>
              <a:t>speed</a:t>
            </a:r>
            <a:r>
              <a:rPr lang="de-DE" sz="1000" dirty="0">
                <a:latin typeface="Monaco"/>
                <a:cs typeface="Monaco"/>
              </a:rPr>
              <a:t>)    1.6024     0.1395  11.484 2.26e-15 ***</a:t>
            </a:r>
          </a:p>
          <a:p>
            <a:r>
              <a:rPr lang="de-DE" sz="1000" dirty="0">
                <a:latin typeface="Monaco"/>
                <a:cs typeface="Monaco"/>
              </a:rPr>
              <a:t>---</a:t>
            </a:r>
          </a:p>
          <a:p>
            <a:r>
              <a:rPr lang="de-DE" sz="1000" dirty="0" err="1">
                <a:latin typeface="Monaco"/>
                <a:cs typeface="Monaco"/>
              </a:rPr>
              <a:t>Signif</a:t>
            </a:r>
            <a:r>
              <a:rPr lang="de-DE" sz="1000" dirty="0">
                <a:latin typeface="Monaco"/>
                <a:cs typeface="Monaco"/>
              </a:rPr>
              <a:t>. </a:t>
            </a:r>
            <a:r>
              <a:rPr lang="de-DE" sz="1000" dirty="0" err="1">
                <a:latin typeface="Monaco"/>
                <a:cs typeface="Monaco"/>
              </a:rPr>
              <a:t>codes</a:t>
            </a:r>
            <a:r>
              <a:rPr lang="de-DE" sz="10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>
                <a:latin typeface="Monaco"/>
                <a:cs typeface="Monaco"/>
              </a:rPr>
              <a:t>Residual </a:t>
            </a:r>
            <a:r>
              <a:rPr lang="de-DE" sz="1000" dirty="0" err="1">
                <a:latin typeface="Monaco"/>
                <a:cs typeface="Monaco"/>
              </a:rPr>
              <a:t>standard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error</a:t>
            </a:r>
            <a:r>
              <a:rPr lang="de-DE" sz="1000" dirty="0">
                <a:latin typeface="Monaco"/>
                <a:cs typeface="Monaco"/>
              </a:rPr>
              <a:t>: 0.4053 on 48 </a:t>
            </a:r>
            <a:r>
              <a:rPr lang="de-DE" sz="1000" dirty="0" err="1">
                <a:latin typeface="Monaco"/>
                <a:cs typeface="Monaco"/>
              </a:rPr>
              <a:t>degrees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of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freedom</a:t>
            </a:r>
            <a:endParaRPr lang="de-DE" sz="1000" dirty="0">
              <a:latin typeface="Monaco"/>
              <a:cs typeface="Monaco"/>
            </a:endParaRPr>
          </a:p>
          <a:p>
            <a:r>
              <a:rPr lang="de-DE" sz="1000" dirty="0">
                <a:latin typeface="Monaco"/>
                <a:cs typeface="Monaco"/>
              </a:rPr>
              <a:t>Multiple R-</a:t>
            </a:r>
            <a:r>
              <a:rPr lang="de-DE" sz="1000" dirty="0" err="1">
                <a:latin typeface="Monaco"/>
                <a:cs typeface="Monaco"/>
              </a:rPr>
              <a:t>squared</a:t>
            </a:r>
            <a:r>
              <a:rPr lang="de-DE" sz="1000" dirty="0">
                <a:latin typeface="Monaco"/>
                <a:cs typeface="Monaco"/>
              </a:rPr>
              <a:t>:  0.7331,	</a:t>
            </a:r>
            <a:r>
              <a:rPr lang="de-DE" sz="1000" dirty="0" err="1">
                <a:latin typeface="Monaco"/>
                <a:cs typeface="Monaco"/>
              </a:rPr>
              <a:t>Adjusted</a:t>
            </a:r>
            <a:r>
              <a:rPr lang="de-DE" sz="1000" dirty="0">
                <a:latin typeface="Monaco"/>
                <a:cs typeface="Monaco"/>
              </a:rPr>
              <a:t> R-</a:t>
            </a:r>
            <a:r>
              <a:rPr lang="de-DE" sz="1000" dirty="0" err="1">
                <a:latin typeface="Monaco"/>
                <a:cs typeface="Monaco"/>
              </a:rPr>
              <a:t>squared</a:t>
            </a:r>
            <a:r>
              <a:rPr lang="de-DE" sz="1000" dirty="0">
                <a:latin typeface="Monaco"/>
                <a:cs typeface="Monaco"/>
              </a:rPr>
              <a:t>:  0.7276 </a:t>
            </a:r>
          </a:p>
          <a:p>
            <a:r>
              <a:rPr lang="de-DE" sz="1000" dirty="0">
                <a:latin typeface="Monaco"/>
                <a:cs typeface="Monaco"/>
              </a:rPr>
              <a:t>F-</a:t>
            </a:r>
            <a:r>
              <a:rPr lang="de-DE" sz="1000" dirty="0" err="1">
                <a:latin typeface="Monaco"/>
                <a:cs typeface="Monaco"/>
              </a:rPr>
              <a:t>statistic</a:t>
            </a:r>
            <a:r>
              <a:rPr lang="de-DE" sz="1000" dirty="0">
                <a:latin typeface="Monaco"/>
                <a:cs typeface="Monaco"/>
              </a:rPr>
              <a:t>: 131.9 on 1 </a:t>
            </a:r>
            <a:r>
              <a:rPr lang="de-DE" sz="1000" dirty="0" err="1">
                <a:latin typeface="Monaco"/>
                <a:cs typeface="Monaco"/>
              </a:rPr>
              <a:t>and</a:t>
            </a:r>
            <a:r>
              <a:rPr lang="de-DE" sz="1000" dirty="0">
                <a:latin typeface="Monaco"/>
                <a:cs typeface="Monaco"/>
              </a:rPr>
              <a:t> 48 DF,  p-</a:t>
            </a:r>
            <a:r>
              <a:rPr lang="de-DE" sz="1000" dirty="0" err="1">
                <a:latin typeface="Monaco"/>
                <a:cs typeface="Monaco"/>
              </a:rPr>
              <a:t>value</a:t>
            </a:r>
            <a:r>
              <a:rPr lang="de-DE" sz="1000" dirty="0">
                <a:latin typeface="Monaco"/>
                <a:cs typeface="Monaco"/>
              </a:rPr>
              <a:t>: 2.259e-15</a:t>
            </a:r>
            <a:endParaRPr lang="en-US" sz="10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22682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2476" y="1495424"/>
            <a:ext cx="7690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you use simple regression to fit this model?</a:t>
            </a:r>
            <a:endParaRPr lang="en-GB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531046"/>
              </p:ext>
            </p:extLst>
          </p:nvPr>
        </p:nvGraphicFramePr>
        <p:xfrm>
          <a:off x="1543050" y="2223561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17500" progId="Word.Document.12">
                  <p:embed/>
                </p:oleObj>
              </mc:Choice>
              <mc:Fallback>
                <p:oleObj name="Document" r:id="rId3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3050" y="2223561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6188511" y="1921792"/>
            <a:ext cx="265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Non-linear</a:t>
            </a:r>
          </a:p>
          <a:p>
            <a:r>
              <a:rPr lang="en-US" dirty="0"/>
              <a:t>Multiplicative error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912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220914"/>
              </p:ext>
            </p:extLst>
          </p:nvPr>
        </p:nvGraphicFramePr>
        <p:xfrm>
          <a:off x="1936750" y="2860526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292100" progId="Word.Document.12">
                  <p:embed/>
                </p:oleObj>
              </mc:Choice>
              <mc:Fallback>
                <p:oleObj name="Document" r:id="rId3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6750" y="2860526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2476" y="1495424"/>
            <a:ext cx="7690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you use simple regression to fit this model?</a:t>
            </a:r>
            <a:endParaRPr lang="en-GB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526595"/>
              </p:ext>
            </p:extLst>
          </p:nvPr>
        </p:nvGraphicFramePr>
        <p:xfrm>
          <a:off x="1543050" y="2223561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17500" progId="Word.Document.12">
                  <p:embed/>
                </p:oleObj>
              </mc:Choice>
              <mc:Fallback>
                <p:oleObj name="Document" r:id="rId5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3050" y="2223561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188511" y="1921792"/>
            <a:ext cx="265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Non-linear</a:t>
            </a:r>
          </a:p>
          <a:p>
            <a:r>
              <a:rPr lang="en-US" dirty="0"/>
              <a:t>Multiplicative error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030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884957"/>
              </p:ext>
            </p:extLst>
          </p:nvPr>
        </p:nvGraphicFramePr>
        <p:xfrm>
          <a:off x="260955" y="3849157"/>
          <a:ext cx="605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04800" progId="Word.Document.12">
                  <p:embed/>
                </p:oleObj>
              </mc:Choice>
              <mc:Fallback>
                <p:oleObj name="Document" r:id="rId3" imgW="6057900" imgH="30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955" y="3849157"/>
                        <a:ext cx="605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2476" y="1495424"/>
            <a:ext cx="7690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you use simple regression to fit this model?</a:t>
            </a:r>
            <a:endParaRPr lang="en-GB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44640"/>
              </p:ext>
            </p:extLst>
          </p:nvPr>
        </p:nvGraphicFramePr>
        <p:xfrm>
          <a:off x="1543050" y="2223561"/>
          <a:ext cx="60579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317500" progId="Word.Document.12">
                  <p:embed/>
                </p:oleObj>
              </mc:Choice>
              <mc:Fallback>
                <p:oleObj name="Document" r:id="rId5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3050" y="2223561"/>
                        <a:ext cx="60579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22477" y="3812872"/>
            <a:ext cx="3350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Yes, so long as</a:t>
            </a:r>
          </a:p>
          <a:p>
            <a:endParaRPr lang="en-US" dirty="0"/>
          </a:p>
          <a:p>
            <a:r>
              <a:rPr lang="en-US" dirty="0"/>
              <a:t>Error model is log-Normal. </a:t>
            </a:r>
            <a:endParaRPr lang="en-GB" dirty="0"/>
          </a:p>
        </p:txBody>
      </p:sp>
      <p:pic>
        <p:nvPicPr>
          <p:cNvPr id="9" name="Picture 8" descr="example2_8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66" y="2995362"/>
            <a:ext cx="3657600" cy="37382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88511" y="1921792"/>
            <a:ext cx="265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Non-linear</a:t>
            </a:r>
          </a:p>
          <a:p>
            <a:r>
              <a:rPr lang="en-US" dirty="0"/>
              <a:t>Multiplicative error model</a:t>
            </a:r>
            <a:endParaRPr lang="en-GB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07628"/>
              </p:ext>
            </p:extLst>
          </p:nvPr>
        </p:nvGraphicFramePr>
        <p:xfrm>
          <a:off x="1936750" y="2860526"/>
          <a:ext cx="5270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5270500" imgH="292100" progId="Word.Document.12">
                  <p:embed/>
                </p:oleObj>
              </mc:Choice>
              <mc:Fallback>
                <p:oleObj name="Document" r:id="rId8" imgW="52705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36750" y="2860526"/>
                        <a:ext cx="52705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87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151478"/>
              </p:ext>
            </p:extLst>
          </p:nvPr>
        </p:nvGraphicFramePr>
        <p:xfrm>
          <a:off x="700061" y="3191961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61" y="3191961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483771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Rplot6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46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577927"/>
              </p:ext>
            </p:extLst>
          </p:nvPr>
        </p:nvGraphicFramePr>
        <p:xfrm>
          <a:off x="2401811" y="2350054"/>
          <a:ext cx="6057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57900" imgH="368300" progId="Word.Document.12">
                  <p:embed/>
                </p:oleObj>
              </mc:Choice>
              <mc:Fallback>
                <p:oleObj name="Document" r:id="rId3" imgW="6057900" imgH="368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1811" y="2350054"/>
                        <a:ext cx="60579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19951"/>
              </p:ext>
            </p:extLst>
          </p:nvPr>
        </p:nvGraphicFramePr>
        <p:xfrm>
          <a:off x="2506116" y="2697635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57900" imgH="292100" progId="Word.Document.12">
                  <p:embed/>
                </p:oleObj>
              </mc:Choice>
              <mc:Fallback>
                <p:oleObj name="Document" r:id="rId5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6116" y="2697635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example2_8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6" y="1760874"/>
            <a:ext cx="3657600" cy="373820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041941"/>
              </p:ext>
            </p:extLst>
          </p:nvPr>
        </p:nvGraphicFramePr>
        <p:xfrm>
          <a:off x="2494021" y="2057954"/>
          <a:ext cx="6057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8" imgW="6057900" imgH="292100" progId="Word.Document.12">
                  <p:embed/>
                </p:oleObj>
              </mc:Choice>
              <mc:Fallback>
                <p:oleObj name="Document" r:id="rId8" imgW="6057900" imgH="29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4021" y="2057954"/>
                        <a:ext cx="6057900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Modelling Non-Linear Relationships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600" b="1" dirty="0">
              <a:latin typeface="Lucida Grande"/>
              <a:cs typeface="Lucida Grande"/>
            </a:endParaRP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5768" y="1577544"/>
            <a:ext cx="7358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Example: </a:t>
            </a:r>
            <a:r>
              <a:rPr lang="en-US" i="1" dirty="0"/>
              <a:t>Stopping distance of cars versus speed (mph)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0583" y="5521146"/>
            <a:ext cx="2873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Response: 	y = distance</a:t>
            </a:r>
          </a:p>
          <a:p>
            <a:r>
              <a:rPr lang="en-GB" dirty="0"/>
              <a:t>Predictor: 	x = speed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7087810" y="2017007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0.651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99905" y="2328303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0.709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99905" y="2639036"/>
            <a:ext cx="1576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 = 0.733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0643" y="338384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>
                <a:latin typeface="Monaco"/>
                <a:cs typeface="Monaco"/>
              </a:rPr>
              <a:t>Call:</a:t>
            </a:r>
          </a:p>
          <a:p>
            <a:r>
              <a:rPr lang="de-DE" sz="1000" dirty="0" err="1">
                <a:latin typeface="Monaco"/>
                <a:cs typeface="Monaco"/>
              </a:rPr>
              <a:t>lm</a:t>
            </a:r>
            <a:r>
              <a:rPr lang="de-DE" sz="1000" dirty="0">
                <a:latin typeface="Monaco"/>
                <a:cs typeface="Monaco"/>
              </a:rPr>
              <a:t>(</a:t>
            </a:r>
            <a:r>
              <a:rPr lang="de-DE" sz="1000" dirty="0" err="1">
                <a:latin typeface="Monaco"/>
                <a:cs typeface="Monaco"/>
              </a:rPr>
              <a:t>formula</a:t>
            </a:r>
            <a:r>
              <a:rPr lang="de-DE" sz="1000" dirty="0">
                <a:latin typeface="Monaco"/>
                <a:cs typeface="Monaco"/>
              </a:rPr>
              <a:t> = log(</a:t>
            </a:r>
            <a:r>
              <a:rPr lang="de-DE" sz="1000" dirty="0" err="1">
                <a:latin typeface="Monaco"/>
                <a:cs typeface="Monaco"/>
              </a:rPr>
              <a:t>dist</a:t>
            </a:r>
            <a:r>
              <a:rPr lang="de-DE" sz="1000" dirty="0">
                <a:latin typeface="Monaco"/>
                <a:cs typeface="Monaco"/>
              </a:rPr>
              <a:t>) ~ log(</a:t>
            </a:r>
            <a:r>
              <a:rPr lang="de-DE" sz="1000" dirty="0" err="1">
                <a:latin typeface="Monaco"/>
                <a:cs typeface="Monaco"/>
              </a:rPr>
              <a:t>speed</a:t>
            </a:r>
            <a:r>
              <a:rPr lang="de-DE" sz="1000" dirty="0">
                <a:latin typeface="Monaco"/>
                <a:cs typeface="Monaco"/>
              </a:rPr>
              <a:t>), </a:t>
            </a:r>
            <a:r>
              <a:rPr lang="de-DE" sz="1000" dirty="0" err="1">
                <a:latin typeface="Monaco"/>
                <a:cs typeface="Monaco"/>
              </a:rPr>
              <a:t>data</a:t>
            </a:r>
            <a:r>
              <a:rPr lang="de-DE" sz="1000" dirty="0">
                <a:latin typeface="Monaco"/>
                <a:cs typeface="Monaco"/>
              </a:rPr>
              <a:t> = </a:t>
            </a:r>
            <a:r>
              <a:rPr lang="de-DE" sz="1000" dirty="0" err="1">
                <a:latin typeface="Monaco"/>
                <a:cs typeface="Monaco"/>
              </a:rPr>
              <a:t>cars</a:t>
            </a:r>
            <a:r>
              <a:rPr lang="de-DE" sz="1000" dirty="0">
                <a:latin typeface="Monaco"/>
                <a:cs typeface="Monaco"/>
              </a:rPr>
              <a:t>)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 err="1">
                <a:latin typeface="Monaco"/>
                <a:cs typeface="Monaco"/>
              </a:rPr>
              <a:t>Residuals</a:t>
            </a:r>
            <a:r>
              <a:rPr lang="de-DE" sz="1000" dirty="0">
                <a:latin typeface="Monaco"/>
                <a:cs typeface="Monaco"/>
              </a:rPr>
              <a:t>:</a:t>
            </a:r>
          </a:p>
          <a:p>
            <a:r>
              <a:rPr lang="de-DE" sz="1000" dirty="0">
                <a:latin typeface="Monaco"/>
                <a:cs typeface="Monaco"/>
              </a:rPr>
              <a:t>     Min       1Q   Median       3Q      Max </a:t>
            </a:r>
          </a:p>
          <a:p>
            <a:r>
              <a:rPr lang="de-DE" sz="1000" dirty="0">
                <a:latin typeface="Monaco"/>
                <a:cs typeface="Monaco"/>
              </a:rPr>
              <a:t>-1.00215 -0.24578 -0.02898  0.20717  0.88289 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 err="1">
                <a:latin typeface="Monaco"/>
                <a:cs typeface="Monaco"/>
              </a:rPr>
              <a:t>Coefficients</a:t>
            </a:r>
            <a:r>
              <a:rPr lang="de-DE" sz="1000" dirty="0">
                <a:latin typeface="Monaco"/>
                <a:cs typeface="Monaco"/>
              </a:rPr>
              <a:t>:</a:t>
            </a:r>
          </a:p>
          <a:p>
            <a:r>
              <a:rPr lang="de-DE" sz="1000" dirty="0">
                <a:latin typeface="Monaco"/>
                <a:cs typeface="Monaco"/>
              </a:rPr>
              <a:t>            </a:t>
            </a:r>
            <a:r>
              <a:rPr lang="de-DE" sz="1000" dirty="0" err="1">
                <a:latin typeface="Monaco"/>
                <a:cs typeface="Monaco"/>
              </a:rPr>
              <a:t>Estimate</a:t>
            </a:r>
            <a:r>
              <a:rPr lang="de-DE" sz="1000" dirty="0">
                <a:latin typeface="Monaco"/>
                <a:cs typeface="Monaco"/>
              </a:rPr>
              <a:t> Std. Error t </a:t>
            </a:r>
            <a:r>
              <a:rPr lang="de-DE" sz="1000" dirty="0" err="1">
                <a:latin typeface="Monaco"/>
                <a:cs typeface="Monaco"/>
              </a:rPr>
              <a:t>value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Pr</a:t>
            </a:r>
            <a:r>
              <a:rPr lang="de-DE" sz="1000" dirty="0">
                <a:latin typeface="Monaco"/>
                <a:cs typeface="Monaco"/>
              </a:rPr>
              <a:t>(&gt;|t|)    </a:t>
            </a:r>
          </a:p>
          <a:p>
            <a:r>
              <a:rPr lang="de-DE" sz="1000" dirty="0">
                <a:latin typeface="Monaco"/>
                <a:cs typeface="Monaco"/>
              </a:rPr>
              <a:t>(</a:t>
            </a:r>
            <a:r>
              <a:rPr lang="de-DE" sz="1000" dirty="0" err="1">
                <a:latin typeface="Monaco"/>
                <a:cs typeface="Monaco"/>
              </a:rPr>
              <a:t>Intercept</a:t>
            </a:r>
            <a:r>
              <a:rPr lang="de-DE" sz="1000" dirty="0">
                <a:latin typeface="Monaco"/>
                <a:cs typeface="Monaco"/>
              </a:rPr>
              <a:t>)  -0.7297     0.3758  -1.941   0.0581 .  </a:t>
            </a:r>
          </a:p>
          <a:p>
            <a:r>
              <a:rPr lang="de-DE" sz="1000" dirty="0">
                <a:latin typeface="Monaco"/>
                <a:cs typeface="Monaco"/>
              </a:rPr>
              <a:t>log(</a:t>
            </a:r>
            <a:r>
              <a:rPr lang="de-DE" sz="1000" dirty="0" err="1">
                <a:latin typeface="Monaco"/>
                <a:cs typeface="Monaco"/>
              </a:rPr>
              <a:t>speed</a:t>
            </a:r>
            <a:r>
              <a:rPr lang="de-DE" sz="1000" dirty="0">
                <a:latin typeface="Monaco"/>
                <a:cs typeface="Monaco"/>
              </a:rPr>
              <a:t>)    1.6024     0.1395  11.484 2.26e-15 ***</a:t>
            </a:r>
          </a:p>
          <a:p>
            <a:r>
              <a:rPr lang="de-DE" sz="1000" dirty="0">
                <a:latin typeface="Monaco"/>
                <a:cs typeface="Monaco"/>
              </a:rPr>
              <a:t>---</a:t>
            </a:r>
          </a:p>
          <a:p>
            <a:r>
              <a:rPr lang="de-DE" sz="1000" dirty="0" err="1">
                <a:latin typeface="Monaco"/>
                <a:cs typeface="Monaco"/>
              </a:rPr>
              <a:t>Signif</a:t>
            </a:r>
            <a:r>
              <a:rPr lang="de-DE" sz="1000" dirty="0">
                <a:latin typeface="Monaco"/>
                <a:cs typeface="Monaco"/>
              </a:rPr>
              <a:t>. </a:t>
            </a:r>
            <a:r>
              <a:rPr lang="de-DE" sz="1000" dirty="0" err="1">
                <a:latin typeface="Monaco"/>
                <a:cs typeface="Monaco"/>
              </a:rPr>
              <a:t>codes</a:t>
            </a:r>
            <a:r>
              <a:rPr lang="de-DE" sz="1000" dirty="0">
                <a:latin typeface="Monaco"/>
                <a:cs typeface="Monaco"/>
              </a:rPr>
              <a:t>:  0 ‘***’ 0.001 ‘**’ 0.01 ‘*’ 0.05 ‘.’ 0.1 ‘ ’ 1</a:t>
            </a:r>
          </a:p>
          <a:p>
            <a:endParaRPr lang="de-DE" sz="1000" dirty="0">
              <a:latin typeface="Monaco"/>
              <a:cs typeface="Monaco"/>
            </a:endParaRPr>
          </a:p>
          <a:p>
            <a:r>
              <a:rPr lang="de-DE" sz="1000" dirty="0">
                <a:latin typeface="Monaco"/>
                <a:cs typeface="Monaco"/>
              </a:rPr>
              <a:t>Residual </a:t>
            </a:r>
            <a:r>
              <a:rPr lang="de-DE" sz="1000" dirty="0" err="1">
                <a:latin typeface="Monaco"/>
                <a:cs typeface="Monaco"/>
              </a:rPr>
              <a:t>standard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error</a:t>
            </a:r>
            <a:r>
              <a:rPr lang="de-DE" sz="1000" dirty="0">
                <a:latin typeface="Monaco"/>
                <a:cs typeface="Monaco"/>
              </a:rPr>
              <a:t>: 0.4053 on 48 </a:t>
            </a:r>
            <a:r>
              <a:rPr lang="de-DE" sz="1000" dirty="0" err="1">
                <a:latin typeface="Monaco"/>
                <a:cs typeface="Monaco"/>
              </a:rPr>
              <a:t>degrees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of</a:t>
            </a:r>
            <a:r>
              <a:rPr lang="de-DE" sz="1000" dirty="0">
                <a:latin typeface="Monaco"/>
                <a:cs typeface="Monaco"/>
              </a:rPr>
              <a:t> </a:t>
            </a:r>
            <a:r>
              <a:rPr lang="de-DE" sz="1000" dirty="0" err="1">
                <a:latin typeface="Monaco"/>
                <a:cs typeface="Monaco"/>
              </a:rPr>
              <a:t>freedom</a:t>
            </a:r>
            <a:endParaRPr lang="de-DE" sz="1000" dirty="0">
              <a:latin typeface="Monaco"/>
              <a:cs typeface="Monaco"/>
            </a:endParaRPr>
          </a:p>
          <a:p>
            <a:r>
              <a:rPr lang="de-DE" sz="1000" dirty="0">
                <a:latin typeface="Monaco"/>
                <a:cs typeface="Monaco"/>
              </a:rPr>
              <a:t>Multiple R-</a:t>
            </a:r>
            <a:r>
              <a:rPr lang="de-DE" sz="1000" dirty="0" err="1">
                <a:latin typeface="Monaco"/>
                <a:cs typeface="Monaco"/>
              </a:rPr>
              <a:t>squared</a:t>
            </a:r>
            <a:r>
              <a:rPr lang="de-DE" sz="1000" dirty="0">
                <a:latin typeface="Monaco"/>
                <a:cs typeface="Monaco"/>
              </a:rPr>
              <a:t>:  0.7331,	</a:t>
            </a:r>
            <a:r>
              <a:rPr lang="de-DE" sz="1000" dirty="0" err="1">
                <a:latin typeface="Monaco"/>
                <a:cs typeface="Monaco"/>
              </a:rPr>
              <a:t>Adjusted</a:t>
            </a:r>
            <a:r>
              <a:rPr lang="de-DE" sz="1000" dirty="0">
                <a:latin typeface="Monaco"/>
                <a:cs typeface="Monaco"/>
              </a:rPr>
              <a:t> R-</a:t>
            </a:r>
            <a:r>
              <a:rPr lang="de-DE" sz="1000" dirty="0" err="1">
                <a:latin typeface="Monaco"/>
                <a:cs typeface="Monaco"/>
              </a:rPr>
              <a:t>squared</a:t>
            </a:r>
            <a:r>
              <a:rPr lang="de-DE" sz="1000" dirty="0">
                <a:latin typeface="Monaco"/>
                <a:cs typeface="Monaco"/>
              </a:rPr>
              <a:t>:  0.7276 </a:t>
            </a:r>
          </a:p>
          <a:p>
            <a:r>
              <a:rPr lang="de-DE" sz="1000" dirty="0">
                <a:latin typeface="Monaco"/>
                <a:cs typeface="Monaco"/>
              </a:rPr>
              <a:t>F-</a:t>
            </a:r>
            <a:r>
              <a:rPr lang="de-DE" sz="1000" dirty="0" err="1">
                <a:latin typeface="Monaco"/>
                <a:cs typeface="Monaco"/>
              </a:rPr>
              <a:t>statistic</a:t>
            </a:r>
            <a:r>
              <a:rPr lang="de-DE" sz="1000" dirty="0">
                <a:latin typeface="Monaco"/>
                <a:cs typeface="Monaco"/>
              </a:rPr>
              <a:t>: 131.9 on 1 </a:t>
            </a:r>
            <a:r>
              <a:rPr lang="de-DE" sz="1000" dirty="0" err="1">
                <a:latin typeface="Monaco"/>
                <a:cs typeface="Monaco"/>
              </a:rPr>
              <a:t>and</a:t>
            </a:r>
            <a:r>
              <a:rPr lang="de-DE" sz="1000" dirty="0">
                <a:latin typeface="Monaco"/>
                <a:cs typeface="Monaco"/>
              </a:rPr>
              <a:t> 48 DF,  p-</a:t>
            </a:r>
            <a:r>
              <a:rPr lang="de-DE" sz="1000" dirty="0" err="1">
                <a:latin typeface="Monaco"/>
                <a:cs typeface="Monaco"/>
              </a:rPr>
              <a:t>value</a:t>
            </a:r>
            <a:r>
              <a:rPr lang="de-DE" sz="1000" dirty="0">
                <a:latin typeface="Monaco"/>
                <a:cs typeface="Monaco"/>
              </a:rPr>
              <a:t>: 2.259e-15</a:t>
            </a:r>
            <a:endParaRPr lang="en-US" sz="1000" dirty="0">
              <a:latin typeface="Monaco"/>
              <a:cs typeface="Monaco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418307"/>
              </p:ext>
            </p:extLst>
          </p:nvPr>
        </p:nvGraphicFramePr>
        <p:xfrm>
          <a:off x="-1014902" y="2639036"/>
          <a:ext cx="6057901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0" imgW="6057900" imgH="317500" progId="Word.Document.12">
                  <p:embed/>
                </p:oleObj>
              </mc:Choice>
              <mc:Fallback>
                <p:oleObj name="Document" r:id="rId10" imgW="6057900" imgH="317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1014902" y="2639036"/>
                        <a:ext cx="6057901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208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plot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73" y="1459311"/>
            <a:ext cx="3256050" cy="3366113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2274806"/>
            <a:ext cx="741231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R functions: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plot(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cor</a:t>
            </a:r>
            <a:r>
              <a:rPr lang="en-GB" sz="2400" b="1" dirty="0">
                <a:latin typeface="Lucida Grande"/>
                <a:cs typeface="Lucida Grande"/>
              </a:rPr>
              <a:t>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 err="1">
                <a:latin typeface="Lucida Grande"/>
                <a:cs typeface="Lucida Grande"/>
              </a:rPr>
              <a:t>cor.test</a:t>
            </a:r>
            <a:r>
              <a:rPr lang="en-GB" sz="2400" b="1" dirty="0">
                <a:latin typeface="Lucida Grande"/>
                <a:cs typeface="Lucida Grande"/>
              </a:rPr>
              <a:t>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95571" y="4662602"/>
            <a:ext cx="50652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data:  x and y</a:t>
            </a:r>
          </a:p>
          <a:p>
            <a:r>
              <a:rPr lang="en-US" sz="1400" dirty="0"/>
              <a:t>t = 17.613, </a:t>
            </a:r>
            <a:r>
              <a:rPr lang="en-US" sz="1400" dirty="0" err="1"/>
              <a:t>df</a:t>
            </a:r>
            <a:r>
              <a:rPr lang="en-US" sz="1400" dirty="0"/>
              <a:t> = 48, p-value &lt; 2.2e-16</a:t>
            </a:r>
          </a:p>
          <a:p>
            <a:r>
              <a:rPr lang="en-US" sz="1400" dirty="0"/>
              <a:t>alternative hypothesis: true correlation is not equal to 0</a:t>
            </a:r>
          </a:p>
          <a:p>
            <a:r>
              <a:rPr lang="en-US" sz="1400" dirty="0"/>
              <a:t>95 percent confidence interval:</a:t>
            </a:r>
          </a:p>
          <a:p>
            <a:r>
              <a:rPr lang="en-US" sz="1400" dirty="0"/>
              <a:t> 0.8802556 0.9602168</a:t>
            </a:r>
          </a:p>
          <a:p>
            <a:r>
              <a:rPr lang="en-US" sz="1400" dirty="0"/>
              <a:t>sample estimates:</a:t>
            </a:r>
          </a:p>
          <a:p>
            <a:r>
              <a:rPr lang="en-US" sz="1400" dirty="0"/>
              <a:t>      </a:t>
            </a:r>
            <a:r>
              <a:rPr lang="en-US" sz="1400" dirty="0" err="1"/>
              <a:t>cor</a:t>
            </a:r>
            <a:r>
              <a:rPr lang="en-US" sz="1400" dirty="0"/>
              <a:t> </a:t>
            </a:r>
          </a:p>
          <a:p>
            <a:r>
              <a:rPr lang="en-US" sz="1400" dirty="0"/>
              <a:t>0.9305923</a:t>
            </a:r>
          </a:p>
        </p:txBody>
      </p: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515768" y="335958"/>
            <a:ext cx="832643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 in 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 Coefficients:</a:t>
            </a:r>
          </a:p>
        </p:txBody>
      </p:sp>
    </p:spTree>
    <p:extLst>
      <p:ext uri="{BB962C8B-B14F-4D97-AF65-F5344CB8AC3E}">
        <p14:creationId xmlns:p14="http://schemas.microsoft.com/office/powerpoint/2010/main" val="32843008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515768" y="335958"/>
            <a:ext cx="8326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 in 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</p:txBody>
      </p:sp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1597181"/>
            <a:ext cx="741231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R functions: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plot(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m1 &lt;- lm(</a:t>
            </a:r>
            <a:r>
              <a:rPr lang="en-GB" sz="2400" b="1" dirty="0" err="1">
                <a:latin typeface="Lucida Grande"/>
                <a:cs typeface="Lucida Grande"/>
              </a:rPr>
              <a:t>y~x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abline</a:t>
            </a:r>
            <a:r>
              <a:rPr lang="en-GB" sz="2400" b="1" dirty="0">
                <a:latin typeface="Lucida Grande"/>
                <a:cs typeface="Lucida Grande"/>
              </a:rPr>
              <a:t>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summary(m1)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19" y="1166955"/>
            <a:ext cx="3843332" cy="23718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7105" y="3385662"/>
            <a:ext cx="6378151" cy="297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100" dirty="0"/>
              <a:t>Call:</a:t>
            </a:r>
          </a:p>
          <a:p>
            <a:r>
              <a:rPr lang="mr-IN" sz="1100" dirty="0"/>
              <a:t>lm(formula = Volume ~ Girth, data = trees)</a:t>
            </a:r>
          </a:p>
          <a:p>
            <a:endParaRPr lang="mr-IN" sz="1100" dirty="0"/>
          </a:p>
          <a:p>
            <a:r>
              <a:rPr lang="mr-IN" sz="1100" dirty="0"/>
              <a:t>Residuals:</a:t>
            </a:r>
          </a:p>
          <a:p>
            <a:r>
              <a:rPr lang="mr-IN" sz="1100" dirty="0"/>
              <a:t>   Min     1Q Median     3Q    Max </a:t>
            </a:r>
          </a:p>
          <a:p>
            <a:r>
              <a:rPr lang="mr-IN" sz="1100" dirty="0"/>
              <a:t>-8.065 -3.107  0.152  3.495  9.587 </a:t>
            </a:r>
          </a:p>
          <a:p>
            <a:endParaRPr lang="mr-IN" sz="1100" dirty="0"/>
          </a:p>
          <a:p>
            <a:r>
              <a:rPr lang="mr-IN" sz="1100" dirty="0"/>
              <a:t>Coefficients:</a:t>
            </a:r>
          </a:p>
          <a:p>
            <a:r>
              <a:rPr lang="mr-IN" sz="1100" dirty="0"/>
              <a:t>            Estimate Std. Error t value Pr(&gt;|t|)    </a:t>
            </a:r>
          </a:p>
          <a:p>
            <a:r>
              <a:rPr lang="mr-IN" sz="1100" dirty="0"/>
              <a:t>(Intercept) -36.9435     3.3651  -10.98 7.62e-12 ***</a:t>
            </a:r>
          </a:p>
          <a:p>
            <a:r>
              <a:rPr lang="mr-IN" sz="1100" dirty="0"/>
              <a:t>Girth         5.0659     0.2474   20.48  &lt; 2e-16 ***</a:t>
            </a:r>
          </a:p>
          <a:p>
            <a:r>
              <a:rPr lang="mr-IN" sz="1100" dirty="0"/>
              <a:t>---</a:t>
            </a:r>
          </a:p>
          <a:p>
            <a:r>
              <a:rPr lang="mr-IN" sz="1100" dirty="0"/>
              <a:t>Signif. codes:  0 ‘***’ 0.001 ‘**’ 0.01 ‘*’ 0.05 ‘.’ 0.1 ‘ ’ 1</a:t>
            </a:r>
          </a:p>
          <a:p>
            <a:endParaRPr lang="mr-IN" sz="1100" dirty="0"/>
          </a:p>
          <a:p>
            <a:r>
              <a:rPr lang="mr-IN" sz="1100" dirty="0"/>
              <a:t>Residual standard error: 4.252 on 29 degrees of freedom</a:t>
            </a:r>
          </a:p>
          <a:p>
            <a:r>
              <a:rPr lang="mr-IN" sz="1100" dirty="0"/>
              <a:t>Multiple R-squared:  0.9353,	Adjusted R-squared:  0.9331 </a:t>
            </a:r>
          </a:p>
          <a:p>
            <a:r>
              <a:rPr lang="mr-IN" sz="1100" dirty="0"/>
              <a:t>F-statistic: 419.4 on 1 and 29 DF,  p-value: &lt; 2.2e-16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4088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515768" y="335958"/>
            <a:ext cx="8326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 in 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</p:txBody>
      </p:sp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1597181"/>
            <a:ext cx="7412319" cy="415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R functions: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plot(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m1 &lt;- lm(</a:t>
            </a:r>
            <a:r>
              <a:rPr lang="en-GB" sz="2400" b="1" dirty="0" err="1">
                <a:latin typeface="Lucida Grande"/>
                <a:cs typeface="Lucida Grande"/>
              </a:rPr>
              <a:t>y~x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abline</a:t>
            </a:r>
            <a:r>
              <a:rPr lang="en-GB" sz="2400" b="1" dirty="0">
                <a:latin typeface="Lucida Grande"/>
                <a:cs typeface="Lucida Grande"/>
              </a:rPr>
              <a:t>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summary(m1)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r1 &lt;- residuals(m1)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hist</a:t>
            </a:r>
            <a:r>
              <a:rPr lang="en-GB" sz="2400" b="1" dirty="0">
                <a:latin typeface="Lucida Grande"/>
                <a:cs typeface="Lucida Grande"/>
              </a:rPr>
              <a:t>(r1)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49" y="1953243"/>
            <a:ext cx="5085890" cy="33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Rectangle 54"/>
          <p:cNvSpPr>
            <a:spLocks noChangeArrowheads="1"/>
          </p:cNvSpPr>
          <p:nvPr/>
        </p:nvSpPr>
        <p:spPr bwMode="auto">
          <a:xfrm>
            <a:off x="515768" y="335958"/>
            <a:ext cx="8326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Simple Regression in R: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</p:txBody>
      </p:sp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1597181"/>
            <a:ext cx="7412319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R functions: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plot(</a:t>
            </a:r>
            <a:r>
              <a:rPr lang="en-GB" sz="2400" b="1" dirty="0" err="1">
                <a:latin typeface="Lucida Grande"/>
                <a:cs typeface="Lucida Grande"/>
              </a:rPr>
              <a:t>x,y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m1 &lt;- lm(</a:t>
            </a:r>
            <a:r>
              <a:rPr lang="en-GB" sz="2400" b="1" dirty="0" err="1">
                <a:latin typeface="Lucida Grande"/>
                <a:cs typeface="Lucida Grande"/>
              </a:rPr>
              <a:t>y~x</a:t>
            </a:r>
            <a:r>
              <a:rPr lang="en-GB" sz="2400" b="1" dirty="0">
                <a:latin typeface="Lucida Grande"/>
                <a:cs typeface="Lucida Grande"/>
              </a:rPr>
              <a:t>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abline</a:t>
            </a:r>
            <a:r>
              <a:rPr lang="en-GB" sz="2400" b="1" dirty="0">
                <a:latin typeface="Lucida Grande"/>
                <a:cs typeface="Lucida Grande"/>
              </a:rPr>
              <a:t>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summary(m1)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r1 &lt;- residuals(r1)</a:t>
            </a:r>
          </a:p>
          <a:p>
            <a:pPr>
              <a:defRPr/>
            </a:pPr>
            <a:r>
              <a:rPr lang="en-GB" sz="2400" b="1" dirty="0" err="1">
                <a:latin typeface="Lucida Grande"/>
                <a:cs typeface="Lucida Grande"/>
              </a:rPr>
              <a:t>hist</a:t>
            </a:r>
            <a:r>
              <a:rPr lang="en-GB" sz="2400" b="1" dirty="0">
                <a:latin typeface="Lucida Grande"/>
                <a:cs typeface="Lucida Grande"/>
              </a:rPr>
              <a:t>(r1)</a:t>
            </a:r>
          </a:p>
          <a:p>
            <a:pPr>
              <a:defRPr/>
            </a:pPr>
            <a:endParaRPr lang="en-GB" sz="2400" b="1" dirty="0">
              <a:latin typeface="Lucida Grande"/>
              <a:cs typeface="Lucida Grande"/>
            </a:endParaRPr>
          </a:p>
          <a:p>
            <a:pPr>
              <a:defRPr/>
            </a:pPr>
            <a:r>
              <a:rPr lang="en-GB" sz="2400" b="1" dirty="0">
                <a:latin typeface="Lucida Grande"/>
                <a:cs typeface="Lucida Grande"/>
              </a:rPr>
              <a:t>plot(m1)</a:t>
            </a:r>
          </a:p>
        </p:txBody>
      </p:sp>
      <p:pic>
        <p:nvPicPr>
          <p:cNvPr id="5" name="Picture 4" descr="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91" y="1166955"/>
            <a:ext cx="4850560" cy="48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3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044766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933866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Rplot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27656" y="2665495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1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582722"/>
              </p:ext>
            </p:extLst>
          </p:nvPr>
        </p:nvGraphicFramePr>
        <p:xfrm>
          <a:off x="1259418" y="353243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418" y="353243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269735"/>
              </p:ext>
            </p:extLst>
          </p:nvPr>
        </p:nvGraphicFramePr>
        <p:xfrm>
          <a:off x="-1176559" y="1818590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5270500" imgH="177800" progId="Word.Document.12">
                  <p:embed/>
                </p:oleObj>
              </mc:Choice>
              <mc:Fallback>
                <p:oleObj name="Document" r:id="rId5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176559" y="1818590"/>
                        <a:ext cx="9144000" cy="308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Rplot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68388" y="2692119"/>
            <a:ext cx="75926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127656" y="2665495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7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219308"/>
              </p:ext>
            </p:extLst>
          </p:nvPr>
        </p:nvGraphicFramePr>
        <p:xfrm>
          <a:off x="700061" y="3542716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0500" imgH="177800" progId="Word.Document.12">
                  <p:embed/>
                </p:oleObj>
              </mc:Choice>
              <mc:Fallback>
                <p:oleObj name="Document" r:id="rId3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0061" y="3542716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Rplot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1" y="1392506"/>
            <a:ext cx="4508500" cy="4660900"/>
          </a:xfrm>
          <a:prstGeom prst="rect">
            <a:avLst/>
          </a:prstGeom>
        </p:spPr>
      </p:pic>
      <p:sp>
        <p:nvSpPr>
          <p:cNvPr id="2" name="Rectangle 54"/>
          <p:cNvSpPr>
            <a:spLocks noChangeArrowheads="1"/>
          </p:cNvSpPr>
          <p:nvPr/>
        </p:nvSpPr>
        <p:spPr bwMode="auto">
          <a:xfrm>
            <a:off x="515768" y="864483"/>
            <a:ext cx="8326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Lucida Grande"/>
                <a:cs typeface="Lucida Grande"/>
              </a:rPr>
              <a:t>Correlation: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30551" y="6356350"/>
            <a:ext cx="2133600" cy="365125"/>
          </a:xfrm>
        </p:spPr>
        <p:txBody>
          <a:bodyPr/>
          <a:lstStyle/>
          <a:p>
            <a:fld id="{C961477B-4174-3A48-8EC8-71149578ABD4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856901"/>
              </p:ext>
            </p:extLst>
          </p:nvPr>
        </p:nvGraphicFramePr>
        <p:xfrm>
          <a:off x="-1074964" y="1688544"/>
          <a:ext cx="9144000" cy="30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5270500" imgH="177800" progId="Word.Document.12">
                  <p:embed/>
                </p:oleObj>
              </mc:Choice>
              <mc:Fallback>
                <p:oleObj name="Document" r:id="rId6" imgW="5270500" imgH="17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074964" y="1688544"/>
                        <a:ext cx="9144000" cy="308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177681" y="2770741"/>
            <a:ext cx="0" cy="9291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127656" y="2665495"/>
            <a:ext cx="91440" cy="9144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9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25032</TotalTime>
  <Words>2679</Words>
  <Application>Microsoft Macintosh PowerPoint</Application>
  <PresentationFormat>On-screen Show (4:3)</PresentationFormat>
  <Paragraphs>732</Paragraphs>
  <Slides>64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Abadi MT Condensed Extra Bold</vt:lpstr>
      <vt:lpstr>Arial</vt:lpstr>
      <vt:lpstr>Calibri</vt:lpstr>
      <vt:lpstr>Lucida Grande</vt:lpstr>
      <vt:lpstr>Monaco</vt:lpstr>
      <vt:lpstr>Times New Roman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New Features of REFMAC CCP4 wg2 </dc:title>
  <dc:creator>Garib N Murshudov</dc:creator>
  <cp:lastModifiedBy>Robert Nicholls</cp:lastModifiedBy>
  <cp:revision>1050</cp:revision>
  <dcterms:created xsi:type="dcterms:W3CDTF">2012-03-19T12:53:20Z</dcterms:created>
  <dcterms:modified xsi:type="dcterms:W3CDTF">2023-02-07T09:23:56Z</dcterms:modified>
</cp:coreProperties>
</file>